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8" r:id="rId3"/>
    <p:sldId id="282" r:id="rId4"/>
    <p:sldId id="257" r:id="rId5"/>
    <p:sldId id="259" r:id="rId6"/>
    <p:sldId id="260" r:id="rId7"/>
    <p:sldId id="261" r:id="rId8"/>
    <p:sldId id="262" r:id="rId9"/>
    <p:sldId id="263" r:id="rId10"/>
    <p:sldId id="264" r:id="rId11"/>
    <p:sldId id="265" r:id="rId12"/>
    <p:sldId id="266" r:id="rId13"/>
    <p:sldId id="267" r:id="rId14"/>
    <p:sldId id="273" r:id="rId15"/>
    <p:sldId id="274" r:id="rId16"/>
    <p:sldId id="275" r:id="rId17"/>
    <p:sldId id="276" r:id="rId18"/>
    <p:sldId id="277" r:id="rId19"/>
    <p:sldId id="278" r:id="rId20"/>
    <p:sldId id="279" r:id="rId21"/>
    <p:sldId id="280" r:id="rId22"/>
    <p:sldId id="268" r:id="rId23"/>
    <p:sldId id="269" r:id="rId24"/>
    <p:sldId id="281" r:id="rId25"/>
    <p:sldId id="272" r:id="rId26"/>
  </p:sldIdLst>
  <p:sldSz cx="18288000" cy="10287000"/>
  <p:notesSz cx="6858000" cy="9144000"/>
  <p:embeddedFontLst>
    <p:embeddedFont>
      <p:font typeface="Arimo Bold" panose="020B0604020202020204" charset="0"/>
      <p:regular r:id="rId28"/>
    </p:embeddedFont>
    <p:embeddedFont>
      <p:font typeface="Calibri" panose="020F0502020204030204" pitchFamily="34" charset="0"/>
      <p:regular r:id="rId29"/>
      <p:bold r:id="rId30"/>
      <p:italic r:id="rId31"/>
      <p:boldItalic r:id="rId32"/>
    </p:embeddedFont>
    <p:embeddedFont>
      <p:font typeface="Dynamo Bold" panose="020B0604020202020204" charset="0"/>
      <p:regular r:id="rId33"/>
    </p:embeddedFont>
    <p:embeddedFont>
      <p:font typeface="Dynamo Medium" panose="020B0604020202020204" charset="0"/>
      <p:regular r:id="rId34"/>
    </p:embeddedFont>
    <p:embeddedFont>
      <p:font typeface="Source Sans Pro" panose="020B0503030403020204" pitchFamily="34" charset="0"/>
      <p:regular r:id="rId35"/>
      <p:bold r:id="rId36"/>
      <p:italic r:id="rId37"/>
      <p:boldItalic r:id="rId38"/>
    </p:embeddedFont>
    <p:embeddedFont>
      <p:font typeface="Source Sans Pro Bold" panose="020B0703030403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8E0D8-EBA1-4977-8601-A859B66C2421}" v="3" dt="2024-09-21T20:04:51.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9892" autoAdjust="0"/>
  </p:normalViewPr>
  <p:slideViewPr>
    <p:cSldViewPr>
      <p:cViewPr varScale="1">
        <p:scale>
          <a:sx n="32" d="100"/>
          <a:sy n="32" d="100"/>
        </p:scale>
        <p:origin x="53"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גוליה שבאט" userId="7867628a-2db6-447e-aa63-4c8f5bb1bb61" providerId="ADAL" clId="{32E8E0D8-EBA1-4977-8601-A859B66C2421}"/>
    <pc:docChg chg="undo custSel addSld delSld modSld sldOrd">
      <pc:chgData name="גוליה שבאט" userId="7867628a-2db6-447e-aa63-4c8f5bb1bb61" providerId="ADAL" clId="{32E8E0D8-EBA1-4977-8601-A859B66C2421}" dt="2024-09-21T20:06:28.083" v="150" actId="1076"/>
      <pc:docMkLst>
        <pc:docMk/>
      </pc:docMkLst>
      <pc:sldChg chg="modNotesTx">
        <pc:chgData name="גוליה שבאט" userId="7867628a-2db6-447e-aa63-4c8f5bb1bb61" providerId="ADAL" clId="{32E8E0D8-EBA1-4977-8601-A859B66C2421}" dt="2024-09-21T20:03:31.953" v="89" actId="20577"/>
        <pc:sldMkLst>
          <pc:docMk/>
          <pc:sldMk cId="0" sldId="256"/>
        </pc:sldMkLst>
      </pc:sldChg>
      <pc:sldChg chg="addSp delSp modSp mod">
        <pc:chgData name="גוליה שבאט" userId="7867628a-2db6-447e-aa63-4c8f5bb1bb61" providerId="ADAL" clId="{32E8E0D8-EBA1-4977-8601-A859B66C2421}" dt="2024-09-21T20:06:28.083" v="150" actId="1076"/>
        <pc:sldMkLst>
          <pc:docMk/>
          <pc:sldMk cId="0" sldId="258"/>
        </pc:sldMkLst>
        <pc:spChg chg="mod">
          <ac:chgData name="גוליה שבאט" userId="7867628a-2db6-447e-aa63-4c8f5bb1bb61" providerId="ADAL" clId="{32E8E0D8-EBA1-4977-8601-A859B66C2421}" dt="2024-09-21T20:04:41.156" v="109" actId="1076"/>
          <ac:spMkLst>
            <pc:docMk/>
            <pc:sldMk cId="0" sldId="258"/>
            <ac:spMk id="5" creationId="{00000000-0000-0000-0000-000000000000}"/>
          </ac:spMkLst>
        </pc:spChg>
        <pc:spChg chg="mod">
          <ac:chgData name="גוליה שבאט" userId="7867628a-2db6-447e-aa63-4c8f5bb1bb61" providerId="ADAL" clId="{32E8E0D8-EBA1-4977-8601-A859B66C2421}" dt="2024-09-21T20:04:44.863" v="110" actId="1076"/>
          <ac:spMkLst>
            <pc:docMk/>
            <pc:sldMk cId="0" sldId="258"/>
            <ac:spMk id="6" creationId="{00000000-0000-0000-0000-000000000000}"/>
          </ac:spMkLst>
        </pc:spChg>
        <pc:spChg chg="mod">
          <ac:chgData name="גוליה שבאט" userId="7867628a-2db6-447e-aa63-4c8f5bb1bb61" providerId="ADAL" clId="{32E8E0D8-EBA1-4977-8601-A859B66C2421}" dt="2024-09-21T20:06:28.083" v="150" actId="1076"/>
          <ac:spMkLst>
            <pc:docMk/>
            <pc:sldMk cId="0" sldId="258"/>
            <ac:spMk id="7" creationId="{00000000-0000-0000-0000-000000000000}"/>
          </ac:spMkLst>
        </pc:spChg>
        <pc:spChg chg="mod">
          <ac:chgData name="גוליה שבאט" userId="7867628a-2db6-447e-aa63-4c8f5bb1bb61" providerId="ADAL" clId="{32E8E0D8-EBA1-4977-8601-A859B66C2421}" dt="2024-09-21T20:06:28.083" v="150" actId="1076"/>
          <ac:spMkLst>
            <pc:docMk/>
            <pc:sldMk cId="0" sldId="258"/>
            <ac:spMk id="8" creationId="{00000000-0000-0000-0000-000000000000}"/>
          </ac:spMkLst>
        </pc:spChg>
        <pc:spChg chg="mod">
          <ac:chgData name="גוליה שבאט" userId="7867628a-2db6-447e-aa63-4c8f5bb1bb61" providerId="ADAL" clId="{32E8E0D8-EBA1-4977-8601-A859B66C2421}" dt="2024-09-21T20:06:28.083" v="150" actId="1076"/>
          <ac:spMkLst>
            <pc:docMk/>
            <pc:sldMk cId="0" sldId="258"/>
            <ac:spMk id="9" creationId="{00000000-0000-0000-0000-000000000000}"/>
          </ac:spMkLst>
        </pc:spChg>
        <pc:spChg chg="mod">
          <ac:chgData name="גוליה שבאט" userId="7867628a-2db6-447e-aa63-4c8f5bb1bb61" providerId="ADAL" clId="{32E8E0D8-EBA1-4977-8601-A859B66C2421}" dt="2024-09-21T20:06:28.083" v="150" actId="1076"/>
          <ac:spMkLst>
            <pc:docMk/>
            <pc:sldMk cId="0" sldId="258"/>
            <ac:spMk id="10" creationId="{00000000-0000-0000-0000-000000000000}"/>
          </ac:spMkLst>
        </pc:spChg>
        <pc:spChg chg="mod">
          <ac:chgData name="גוליה שבאט" userId="7867628a-2db6-447e-aa63-4c8f5bb1bb61" providerId="ADAL" clId="{32E8E0D8-EBA1-4977-8601-A859B66C2421}" dt="2024-09-21T20:06:28.083" v="150" actId="1076"/>
          <ac:spMkLst>
            <pc:docMk/>
            <pc:sldMk cId="0" sldId="258"/>
            <ac:spMk id="11" creationId="{00000000-0000-0000-0000-000000000000}"/>
          </ac:spMkLst>
        </pc:spChg>
        <pc:spChg chg="mod">
          <ac:chgData name="גוליה שבאט" userId="7867628a-2db6-447e-aa63-4c8f5bb1bb61" providerId="ADAL" clId="{32E8E0D8-EBA1-4977-8601-A859B66C2421}" dt="2024-09-21T20:06:28.083" v="150" actId="1076"/>
          <ac:spMkLst>
            <pc:docMk/>
            <pc:sldMk cId="0" sldId="258"/>
            <ac:spMk id="12" creationId="{00000000-0000-0000-0000-000000000000}"/>
          </ac:spMkLst>
        </pc:spChg>
        <pc:spChg chg="del">
          <ac:chgData name="גוליה שבאט" userId="7867628a-2db6-447e-aa63-4c8f5bb1bb61" providerId="ADAL" clId="{32E8E0D8-EBA1-4977-8601-A859B66C2421}" dt="2024-09-21T20:05:33.744" v="135" actId="478"/>
          <ac:spMkLst>
            <pc:docMk/>
            <pc:sldMk cId="0" sldId="258"/>
            <ac:spMk id="13" creationId="{00000000-0000-0000-0000-000000000000}"/>
          </ac:spMkLst>
        </pc:spChg>
        <pc:spChg chg="mod">
          <ac:chgData name="גוליה שבאט" userId="7867628a-2db6-447e-aa63-4c8f5bb1bb61" providerId="ADAL" clId="{32E8E0D8-EBA1-4977-8601-A859B66C2421}" dt="2024-09-21T20:06:04.219" v="146" actId="1076"/>
          <ac:spMkLst>
            <pc:docMk/>
            <pc:sldMk cId="0" sldId="258"/>
            <ac:spMk id="14" creationId="{00000000-0000-0000-0000-000000000000}"/>
          </ac:spMkLst>
        </pc:spChg>
        <pc:spChg chg="mod">
          <ac:chgData name="גוליה שבאט" userId="7867628a-2db6-447e-aa63-4c8f5bb1bb61" providerId="ADAL" clId="{32E8E0D8-EBA1-4977-8601-A859B66C2421}" dt="2024-09-21T20:05:54.561" v="141" actId="1076"/>
          <ac:spMkLst>
            <pc:docMk/>
            <pc:sldMk cId="0" sldId="258"/>
            <ac:spMk id="15" creationId="{00000000-0000-0000-0000-000000000000}"/>
          </ac:spMkLst>
        </pc:spChg>
        <pc:spChg chg="add mod">
          <ac:chgData name="גוליה שבאט" userId="7867628a-2db6-447e-aa63-4c8f5bb1bb61" providerId="ADAL" clId="{32E8E0D8-EBA1-4977-8601-A859B66C2421}" dt="2024-09-21T20:04:24.946" v="105" actId="571"/>
          <ac:spMkLst>
            <pc:docMk/>
            <pc:sldMk cId="0" sldId="258"/>
            <ac:spMk id="16" creationId="{27CBF964-E7CA-6B6A-2C54-9E671405ADAE}"/>
          </ac:spMkLst>
        </pc:spChg>
        <pc:spChg chg="add mod ord">
          <ac:chgData name="גוליה שבאט" userId="7867628a-2db6-447e-aa63-4c8f5bb1bb61" providerId="ADAL" clId="{32E8E0D8-EBA1-4977-8601-A859B66C2421}" dt="2024-09-21T20:05:48.067" v="140" actId="1076"/>
          <ac:spMkLst>
            <pc:docMk/>
            <pc:sldMk cId="0" sldId="258"/>
            <ac:spMk id="17" creationId="{CBC17893-C708-3285-8CA9-0E0AABC5D736}"/>
          </ac:spMkLst>
        </pc:spChg>
      </pc:sldChg>
      <pc:sldChg chg="modNotesTx">
        <pc:chgData name="גוליה שבאט" userId="7867628a-2db6-447e-aa63-4c8f5bb1bb61" providerId="ADAL" clId="{32E8E0D8-EBA1-4977-8601-A859B66C2421}" dt="2024-09-21T19:05:01.806" v="1" actId="20577"/>
        <pc:sldMkLst>
          <pc:docMk/>
          <pc:sldMk cId="0" sldId="259"/>
        </pc:sldMkLst>
      </pc:sldChg>
      <pc:sldChg chg="del">
        <pc:chgData name="גוליה שבאט" userId="7867628a-2db6-447e-aa63-4c8f5bb1bb61" providerId="ADAL" clId="{32E8E0D8-EBA1-4977-8601-A859B66C2421}" dt="2024-09-21T19:20:04.148" v="31" actId="47"/>
        <pc:sldMkLst>
          <pc:docMk/>
          <pc:sldMk cId="0" sldId="270"/>
        </pc:sldMkLst>
      </pc:sldChg>
      <pc:sldChg chg="del">
        <pc:chgData name="גוליה שבאט" userId="7867628a-2db6-447e-aa63-4c8f5bb1bb61" providerId="ADAL" clId="{32E8E0D8-EBA1-4977-8601-A859B66C2421}" dt="2024-09-21T19:20:02.978" v="30" actId="47"/>
        <pc:sldMkLst>
          <pc:docMk/>
          <pc:sldMk cId="0" sldId="271"/>
        </pc:sldMkLst>
      </pc:sldChg>
      <pc:sldChg chg="addSp delSp modSp add mod ord modNotesTx">
        <pc:chgData name="גוליה שבאט" userId="7867628a-2db6-447e-aa63-4c8f5bb1bb61" providerId="ADAL" clId="{32E8E0D8-EBA1-4977-8601-A859B66C2421}" dt="2024-09-21T19:31:13.677" v="35" actId="403"/>
        <pc:sldMkLst>
          <pc:docMk/>
          <pc:sldMk cId="37961890" sldId="281"/>
        </pc:sldMkLst>
        <pc:spChg chg="mod">
          <ac:chgData name="גוליה שבאט" userId="7867628a-2db6-447e-aa63-4c8f5bb1bb61" providerId="ADAL" clId="{32E8E0D8-EBA1-4977-8601-A859B66C2421}" dt="2024-09-21T19:07:53.424" v="14" actId="20577"/>
          <ac:spMkLst>
            <pc:docMk/>
            <pc:sldMk cId="37961890" sldId="281"/>
            <ac:spMk id="4" creationId="{00000000-0000-0000-0000-000000000000}"/>
          </ac:spMkLst>
        </pc:spChg>
        <pc:spChg chg="del mod">
          <ac:chgData name="גוליה שבאט" userId="7867628a-2db6-447e-aa63-4c8f5bb1bb61" providerId="ADAL" clId="{32E8E0D8-EBA1-4977-8601-A859B66C2421}" dt="2024-09-21T19:08:22.786" v="17" actId="478"/>
          <ac:spMkLst>
            <pc:docMk/>
            <pc:sldMk cId="37961890" sldId="281"/>
            <ac:spMk id="5" creationId="{00000000-0000-0000-0000-000000000000}"/>
          </ac:spMkLst>
        </pc:spChg>
        <pc:spChg chg="del">
          <ac:chgData name="גוליה שבאט" userId="7867628a-2db6-447e-aa63-4c8f5bb1bb61" providerId="ADAL" clId="{32E8E0D8-EBA1-4977-8601-A859B66C2421}" dt="2024-09-21T19:08:27.728" v="19" actId="478"/>
          <ac:spMkLst>
            <pc:docMk/>
            <pc:sldMk cId="37961890" sldId="281"/>
            <ac:spMk id="6" creationId="{00000000-0000-0000-0000-000000000000}"/>
          </ac:spMkLst>
        </pc:spChg>
        <pc:spChg chg="del">
          <ac:chgData name="גוליה שבאט" userId="7867628a-2db6-447e-aa63-4c8f5bb1bb61" providerId="ADAL" clId="{32E8E0D8-EBA1-4977-8601-A859B66C2421}" dt="2024-09-21T19:08:24.249" v="18" actId="478"/>
          <ac:spMkLst>
            <pc:docMk/>
            <pc:sldMk cId="37961890" sldId="281"/>
            <ac:spMk id="7" creationId="{00000000-0000-0000-0000-000000000000}"/>
          </ac:spMkLst>
        </pc:spChg>
        <pc:spChg chg="del">
          <ac:chgData name="גוליה שבאט" userId="7867628a-2db6-447e-aa63-4c8f5bb1bb61" providerId="ADAL" clId="{32E8E0D8-EBA1-4977-8601-A859B66C2421}" dt="2024-09-21T19:08:27.728" v="19" actId="478"/>
          <ac:spMkLst>
            <pc:docMk/>
            <pc:sldMk cId="37961890" sldId="281"/>
            <ac:spMk id="8" creationId="{00000000-0000-0000-0000-000000000000}"/>
          </ac:spMkLst>
        </pc:spChg>
        <pc:spChg chg="del">
          <ac:chgData name="גוליה שבאט" userId="7867628a-2db6-447e-aa63-4c8f5bb1bb61" providerId="ADAL" clId="{32E8E0D8-EBA1-4977-8601-A859B66C2421}" dt="2024-09-21T19:08:27.728" v="19" actId="478"/>
          <ac:spMkLst>
            <pc:docMk/>
            <pc:sldMk cId="37961890" sldId="281"/>
            <ac:spMk id="9" creationId="{00000000-0000-0000-0000-000000000000}"/>
          </ac:spMkLst>
        </pc:spChg>
        <pc:spChg chg="del">
          <ac:chgData name="גוליה שבאט" userId="7867628a-2db6-447e-aa63-4c8f5bb1bb61" providerId="ADAL" clId="{32E8E0D8-EBA1-4977-8601-A859B66C2421}" dt="2024-09-21T19:08:27.728" v="19" actId="478"/>
          <ac:spMkLst>
            <pc:docMk/>
            <pc:sldMk cId="37961890" sldId="281"/>
            <ac:spMk id="10" creationId="{00000000-0000-0000-0000-000000000000}"/>
          </ac:spMkLst>
        </pc:spChg>
        <pc:spChg chg="del">
          <ac:chgData name="גוליה שבאט" userId="7867628a-2db6-447e-aa63-4c8f5bb1bb61" providerId="ADAL" clId="{32E8E0D8-EBA1-4977-8601-A859B66C2421}" dt="2024-09-21T19:08:27.728" v="19" actId="478"/>
          <ac:spMkLst>
            <pc:docMk/>
            <pc:sldMk cId="37961890" sldId="281"/>
            <ac:spMk id="11" creationId="{00000000-0000-0000-0000-000000000000}"/>
          </ac:spMkLst>
        </pc:spChg>
        <pc:spChg chg="del">
          <ac:chgData name="גוליה שבאט" userId="7867628a-2db6-447e-aa63-4c8f5bb1bb61" providerId="ADAL" clId="{32E8E0D8-EBA1-4977-8601-A859B66C2421}" dt="2024-09-21T19:08:27.728" v="19" actId="478"/>
          <ac:spMkLst>
            <pc:docMk/>
            <pc:sldMk cId="37961890" sldId="281"/>
            <ac:spMk id="12" creationId="{00000000-0000-0000-0000-000000000000}"/>
          </ac:spMkLst>
        </pc:spChg>
        <pc:spChg chg="del">
          <ac:chgData name="גוליה שבאט" userId="7867628a-2db6-447e-aa63-4c8f5bb1bb61" providerId="ADAL" clId="{32E8E0D8-EBA1-4977-8601-A859B66C2421}" dt="2024-09-21T19:08:28.616" v="20" actId="478"/>
          <ac:spMkLst>
            <pc:docMk/>
            <pc:sldMk cId="37961890" sldId="281"/>
            <ac:spMk id="13" creationId="{00000000-0000-0000-0000-000000000000}"/>
          </ac:spMkLst>
        </pc:spChg>
        <pc:spChg chg="del">
          <ac:chgData name="גוליה שבאט" userId="7867628a-2db6-447e-aa63-4c8f5bb1bb61" providerId="ADAL" clId="{32E8E0D8-EBA1-4977-8601-A859B66C2421}" dt="2024-09-21T19:08:27.728" v="19" actId="478"/>
          <ac:spMkLst>
            <pc:docMk/>
            <pc:sldMk cId="37961890" sldId="281"/>
            <ac:spMk id="14" creationId="{00000000-0000-0000-0000-000000000000}"/>
          </ac:spMkLst>
        </pc:spChg>
        <pc:spChg chg="del">
          <ac:chgData name="גוליה שבאט" userId="7867628a-2db6-447e-aa63-4c8f5bb1bb61" providerId="ADAL" clId="{32E8E0D8-EBA1-4977-8601-A859B66C2421}" dt="2024-09-21T19:08:27.728" v="19" actId="478"/>
          <ac:spMkLst>
            <pc:docMk/>
            <pc:sldMk cId="37961890" sldId="281"/>
            <ac:spMk id="15" creationId="{00000000-0000-0000-0000-000000000000}"/>
          </ac:spMkLst>
        </pc:spChg>
        <pc:spChg chg="add mod">
          <ac:chgData name="גוליה שבאט" userId="7867628a-2db6-447e-aa63-4c8f5bb1bb61" providerId="ADAL" clId="{32E8E0D8-EBA1-4977-8601-A859B66C2421}" dt="2024-09-21T19:31:13.677" v="35" actId="403"/>
          <ac:spMkLst>
            <pc:docMk/>
            <pc:sldMk cId="37961890" sldId="281"/>
            <ac:spMk id="17" creationId="{5AE48915-B6FF-F6B0-BD20-71659EE34CAB}"/>
          </ac:spMkLst>
        </pc:spChg>
      </pc:sldChg>
      <pc:sldChg chg="addSp delSp modSp add mod ord modNotesTx">
        <pc:chgData name="גוליה שבאט" userId="7867628a-2db6-447e-aa63-4c8f5bb1bb61" providerId="ADAL" clId="{32E8E0D8-EBA1-4977-8601-A859B66C2421}" dt="2024-09-21T20:01:29.779" v="80" actId="1076"/>
        <pc:sldMkLst>
          <pc:docMk/>
          <pc:sldMk cId="4027899584" sldId="282"/>
        </pc:sldMkLst>
        <pc:spChg chg="mod">
          <ac:chgData name="גוליה שבאט" userId="7867628a-2db6-447e-aa63-4c8f5bb1bb61" providerId="ADAL" clId="{32E8E0D8-EBA1-4977-8601-A859B66C2421}" dt="2024-09-21T19:46:28.296" v="42"/>
          <ac:spMkLst>
            <pc:docMk/>
            <pc:sldMk cId="4027899584" sldId="282"/>
            <ac:spMk id="2" creationId="{00000000-0000-0000-0000-000000000000}"/>
          </ac:spMkLst>
        </pc:spChg>
        <pc:spChg chg="mod">
          <ac:chgData name="גוליה שבאט" userId="7867628a-2db6-447e-aa63-4c8f5bb1bb61" providerId="ADAL" clId="{32E8E0D8-EBA1-4977-8601-A859B66C2421}" dt="2024-09-21T20:01:29.779" v="80" actId="1076"/>
          <ac:spMkLst>
            <pc:docMk/>
            <pc:sldMk cId="4027899584" sldId="282"/>
            <ac:spMk id="3" creationId="{00000000-0000-0000-0000-000000000000}"/>
          </ac:spMkLst>
        </pc:spChg>
        <pc:spChg chg="add del mod">
          <ac:chgData name="גוליה שבאט" userId="7867628a-2db6-447e-aa63-4c8f5bb1bb61" providerId="ADAL" clId="{32E8E0D8-EBA1-4977-8601-A859B66C2421}" dt="2024-09-21T19:59:15.764" v="48" actId="478"/>
          <ac:spMkLst>
            <pc:docMk/>
            <pc:sldMk cId="4027899584" sldId="282"/>
            <ac:spMk id="7" creationId="{14832350-C442-B096-3081-3D1823FCCC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today we will be presenting our project, </a:t>
            </a:r>
            <a:r>
              <a:rPr lang="en-US" i="1" dirty="0"/>
              <a:t>ShopLINK </a:t>
            </a:r>
            <a:r>
              <a:rPr lang="en-US" dirty="0"/>
              <a:t>. My name is Julia Shbat, and my partner is Daniel Vardimon. Our supervisor is Dr. Zakharia Frenkel."</a:t>
            </a:r>
          </a:p>
          <a:p>
            <a:endParaRPr lang="he-IL" dirty="0"/>
          </a:p>
        </p:txBody>
      </p:sp>
      <p:sp>
        <p:nvSpPr>
          <p:cNvPr id="4" name="מציין מיקום של מספר שקופית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6722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chose this topic because  As businesses handle more customer interactions through WhatsApp, managing conversations becomes increasingly overwhelming. This can lead to delayed responses and missed marketing opportunities. That's why we need an efficient, automated solution to organize chats, ensure timely responses, and deliver targeted marketing, so businesses can maintain quality communication while scaling their operations.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Additionally, businesses face the challenge of targeting the right customers with appropriate advertisements. As customer bases grow, it becomes increasingly difficult to manually manage and personalize marketing efforts. There is a need for an efficient, automated solution that not only manages customer communications but also intelligently clusters customers based on their interests for targeted marketing</a:t>
            </a:r>
            <a:r>
              <a:rPr lang="ar-SA" sz="1800" kern="0" dirty="0">
                <a:effectLst/>
                <a:latin typeface="Calibri" panose="020F0502020204030204" pitchFamily="34" charset="0"/>
                <a:ea typeface="Times New Roman" panose="02020603050405020304" pitchFamily="18" charset="0"/>
                <a:cs typeface="Calibri" panose="020F050202020403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r>
              <a:rPr lang="en-US" sz="1200" spc="12" dirty="0">
                <a:solidFill>
                  <a:srgbClr val="3275C5"/>
                </a:solidFill>
                <a:latin typeface="Source Sans Pro"/>
                <a:ea typeface="Source Sans Pro"/>
                <a:cs typeface="Source Sans Pro"/>
                <a:sym typeface="Source Sans Pro"/>
              </a:rPr>
              <a:t> With a more intuitive interface and deeper integration of automation, our app truly empowers businesses to manage WhatsApp interactions more efficiently and strategically.</a:t>
            </a:r>
            <a:endParaRPr lang="he-IL" dirty="0"/>
          </a:p>
        </p:txBody>
      </p:sp>
      <p:sp>
        <p:nvSpPr>
          <p:cNvPr id="4" name="מציין מיקום של מספר שקופית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272383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2" dirty="0">
                <a:solidFill>
                  <a:srgbClr val="3275C5"/>
                </a:solidFill>
                <a:latin typeface="Source Sans Pro"/>
                <a:ea typeface="Source Sans Pro"/>
                <a:cs typeface="Source Sans Pro"/>
                <a:sym typeface="Source Sans Pro"/>
              </a:rPr>
              <a:t>ShopLINK is a business solution that helps companies manage customer interactions via WhatsApp, addressing communication overload and automating marketing efforts.</a:t>
            </a:r>
          </a:p>
          <a:p>
            <a:endParaRPr lang="he-IL" dirty="0"/>
          </a:p>
        </p:txBody>
      </p:sp>
      <p:sp>
        <p:nvSpPr>
          <p:cNvPr id="4" name="מציין מיקום של מספר שקופית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136677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r>
              <a:rPr lang="en-US" dirty="0"/>
              <a:t>Our platform offers three core features: an automated response system, customer segmentation and product catalog management.</a:t>
            </a:r>
            <a:endParaRPr lang="he-IL" dirty="0"/>
          </a:p>
        </p:txBody>
      </p:sp>
      <p:sp>
        <p:nvSpPr>
          <p:cNvPr id="4" name="מציין מיקום של מספר שקופית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939391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1578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openxmlformats.org/officeDocument/2006/relationships/image" Target="../media/image53.svg"/><Relationship Id="rId3" Type="http://schemas.openxmlformats.org/officeDocument/2006/relationships/image" Target="../media/image38.sv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image" Target="../media/image37.png"/><Relationship Id="rId16"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gif"/></Relationships>
</file>

<file path=ppt/slides/_rels/slide1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s>
</file>

<file path=ppt/slides/_rels/slide2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2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3448197" y="2398023"/>
            <a:ext cx="10522735" cy="5490954"/>
          </a:xfrm>
          <a:custGeom>
            <a:avLst/>
            <a:gdLst/>
            <a:ahLst/>
            <a:cxnLst/>
            <a:rect l="l" t="t" r="r" b="b"/>
            <a:pathLst>
              <a:path w="10522735" h="5490954">
                <a:moveTo>
                  <a:pt x="0" y="0"/>
                </a:moveTo>
                <a:lnTo>
                  <a:pt x="10522735" y="0"/>
                </a:lnTo>
                <a:lnTo>
                  <a:pt x="10522735" y="5490954"/>
                </a:lnTo>
                <a:lnTo>
                  <a:pt x="0" y="5490954"/>
                </a:lnTo>
                <a:lnTo>
                  <a:pt x="0" y="0"/>
                </a:lnTo>
                <a:close/>
              </a:path>
            </a:pathLst>
          </a:custGeom>
          <a:blipFill>
            <a:blip r:embed="rId3">
              <a:extLst>
                <a:ext uri="{96DAC541-7B7A-43D3-8B79-37D633B846F1}">
                  <asvg:svgBlip xmlns:asvg="http://schemas.microsoft.com/office/drawing/2016/SVG/main" r:embed="rId4"/>
                </a:ext>
              </a:extLst>
            </a:blip>
            <a:stretch>
              <a:fillRect l="-11" r="-11"/>
            </a:stretch>
          </a:blipFill>
        </p:spPr>
      </p:sp>
      <p:sp>
        <p:nvSpPr>
          <p:cNvPr id="3" name="Freeform 3"/>
          <p:cNvSpPr/>
          <p:nvPr/>
        </p:nvSpPr>
        <p:spPr>
          <a:xfrm>
            <a:off x="7192894" y="7117516"/>
            <a:ext cx="8224150" cy="2497743"/>
          </a:xfrm>
          <a:custGeom>
            <a:avLst/>
            <a:gdLst/>
            <a:ahLst/>
            <a:cxnLst/>
            <a:rect l="l" t="t" r="r" b="b"/>
            <a:pathLst>
              <a:path w="8224150" h="2497743">
                <a:moveTo>
                  <a:pt x="0" y="0"/>
                </a:moveTo>
                <a:lnTo>
                  <a:pt x="8224151" y="0"/>
                </a:lnTo>
                <a:lnTo>
                  <a:pt x="8224151" y="2497743"/>
                </a:lnTo>
                <a:lnTo>
                  <a:pt x="0" y="24977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2219756" y="3513255"/>
            <a:ext cx="7004506" cy="1568449"/>
          </a:xfrm>
          <a:prstGeom prst="rect">
            <a:avLst/>
          </a:prstGeom>
        </p:spPr>
        <p:txBody>
          <a:bodyPr lIns="0" tIns="0" rIns="0" bIns="0" rtlCol="0" anchor="t">
            <a:spAutoFit/>
          </a:bodyPr>
          <a:lstStyle/>
          <a:p>
            <a:pPr algn="l">
              <a:lnSpc>
                <a:spcPts val="11200"/>
              </a:lnSpc>
            </a:pPr>
            <a:r>
              <a:rPr lang="en-US" sz="8000" b="1">
                <a:solidFill>
                  <a:srgbClr val="3275C5"/>
                </a:solidFill>
                <a:latin typeface="Arimo Bold"/>
                <a:ea typeface="Arimo Bold"/>
                <a:cs typeface="Arimo Bold"/>
                <a:sym typeface="Arimo Bold"/>
              </a:rPr>
              <a:t>ShopLINK</a:t>
            </a:r>
          </a:p>
        </p:txBody>
      </p:sp>
      <p:sp>
        <p:nvSpPr>
          <p:cNvPr id="5" name="TextBox 5"/>
          <p:cNvSpPr txBox="1"/>
          <p:nvPr/>
        </p:nvSpPr>
        <p:spPr>
          <a:xfrm>
            <a:off x="2220004" y="3963711"/>
            <a:ext cx="16296596" cy="1499235"/>
          </a:xfrm>
          <a:prstGeom prst="rect">
            <a:avLst/>
          </a:prstGeom>
        </p:spPr>
        <p:txBody>
          <a:bodyPr lIns="0" tIns="0" rIns="0" bIns="0" rtlCol="0" anchor="t">
            <a:spAutoFit/>
          </a:bodyPr>
          <a:lstStyle/>
          <a:p>
            <a:pPr algn="l">
              <a:lnSpc>
                <a:spcPts val="13500"/>
              </a:lnSpc>
            </a:pPr>
            <a:r>
              <a:rPr lang="en-US" sz="5400" b="1" spc="47">
                <a:solidFill>
                  <a:srgbClr val="56AAF0"/>
                </a:solidFill>
                <a:latin typeface="Source Sans Pro Bold"/>
                <a:ea typeface="Source Sans Pro Bold"/>
                <a:cs typeface="Source Sans Pro Bold"/>
                <a:sym typeface="Source Sans Pro Bold"/>
              </a:rPr>
              <a:t>supervisor: Dr. Zakharia Frenkel</a:t>
            </a:r>
          </a:p>
        </p:txBody>
      </p:sp>
      <p:sp>
        <p:nvSpPr>
          <p:cNvPr id="6" name="TextBox 6"/>
          <p:cNvSpPr txBox="1"/>
          <p:nvPr/>
        </p:nvSpPr>
        <p:spPr>
          <a:xfrm>
            <a:off x="2987387" y="3079177"/>
            <a:ext cx="5466288" cy="490612"/>
          </a:xfrm>
          <a:prstGeom prst="rect">
            <a:avLst/>
          </a:prstGeom>
        </p:spPr>
        <p:txBody>
          <a:bodyPr lIns="0" tIns="0" rIns="0" bIns="0" rtlCol="0" anchor="t">
            <a:spAutoFit/>
          </a:bodyPr>
          <a:lstStyle/>
          <a:p>
            <a:pPr algn="l">
              <a:lnSpc>
                <a:spcPts val="3894"/>
              </a:lnSpc>
            </a:pPr>
            <a:r>
              <a:rPr lang="en-US" sz="3447" b="1">
                <a:solidFill>
                  <a:srgbClr val="64CAF4"/>
                </a:solidFill>
                <a:latin typeface="Arimo Bold"/>
                <a:ea typeface="Arimo Bold"/>
                <a:cs typeface="Arimo Bold"/>
                <a:sym typeface="Arimo Bold"/>
              </a:rPr>
              <a:t>capstone project phase A</a:t>
            </a:r>
          </a:p>
        </p:txBody>
      </p:sp>
      <p:sp>
        <p:nvSpPr>
          <p:cNvPr id="7" name="TextBox 7"/>
          <p:cNvSpPr txBox="1"/>
          <p:nvPr/>
        </p:nvSpPr>
        <p:spPr>
          <a:xfrm>
            <a:off x="4558648" y="7178910"/>
            <a:ext cx="4209956" cy="271217"/>
          </a:xfrm>
          <a:prstGeom prst="rect">
            <a:avLst/>
          </a:prstGeom>
        </p:spPr>
        <p:txBody>
          <a:bodyPr lIns="0" tIns="0" rIns="0" bIns="0" rtlCol="0" anchor="t">
            <a:spAutoFit/>
          </a:bodyPr>
          <a:lstStyle/>
          <a:p>
            <a:pPr algn="l">
              <a:lnSpc>
                <a:spcPts val="3390"/>
              </a:lnSpc>
            </a:pPr>
            <a:r>
              <a:rPr lang="en-US" sz="4800" b="1">
                <a:solidFill>
                  <a:srgbClr val="64CAF4"/>
                </a:solidFill>
                <a:latin typeface="Dynamo Medium"/>
                <a:ea typeface="Dynamo Medium"/>
                <a:cs typeface="Dynamo Medium"/>
                <a:sym typeface="Dynamo Medium"/>
              </a:rPr>
              <a:t>Presented by:</a:t>
            </a:r>
          </a:p>
        </p:txBody>
      </p:sp>
      <p:sp>
        <p:nvSpPr>
          <p:cNvPr id="8" name="TextBox 8"/>
          <p:cNvSpPr txBox="1"/>
          <p:nvPr/>
        </p:nvSpPr>
        <p:spPr>
          <a:xfrm>
            <a:off x="9135979" y="7301379"/>
            <a:ext cx="5978990" cy="1452414"/>
          </a:xfrm>
          <a:prstGeom prst="rect">
            <a:avLst/>
          </a:prstGeom>
        </p:spPr>
        <p:txBody>
          <a:bodyPr lIns="0" tIns="0" rIns="0" bIns="0" rtlCol="0" anchor="t">
            <a:spAutoFit/>
          </a:bodyPr>
          <a:lstStyle/>
          <a:p>
            <a:pPr algn="l">
              <a:lnSpc>
                <a:spcPts val="5649"/>
              </a:lnSpc>
            </a:pPr>
            <a:r>
              <a:rPr lang="en-US" sz="4999" b="1">
                <a:solidFill>
                  <a:srgbClr val="FCFEFF"/>
                </a:solidFill>
                <a:latin typeface="Arimo Bold"/>
                <a:ea typeface="Arimo Bold"/>
                <a:cs typeface="Arimo Bold"/>
                <a:sym typeface="Arimo Bold"/>
              </a:rPr>
              <a:t>Julia Shbat</a:t>
            </a:r>
          </a:p>
          <a:p>
            <a:pPr algn="l">
              <a:lnSpc>
                <a:spcPts val="5649"/>
              </a:lnSpc>
            </a:pPr>
            <a:r>
              <a:rPr lang="en-US" sz="4999" b="1">
                <a:solidFill>
                  <a:srgbClr val="FCFEFF"/>
                </a:solidFill>
                <a:latin typeface="Arimo Bold"/>
                <a:ea typeface="Arimo Bold"/>
                <a:cs typeface="Arimo Bold"/>
                <a:sym typeface="Arimo Bold"/>
              </a:rPr>
              <a:t>Daniel Vardimon</a:t>
            </a:r>
          </a:p>
        </p:txBody>
      </p:sp>
      <p:sp>
        <p:nvSpPr>
          <p:cNvPr id="9" name="Freeform 9"/>
          <p:cNvSpPr/>
          <p:nvPr/>
        </p:nvSpPr>
        <p:spPr>
          <a:xfrm>
            <a:off x="12229156" y="0"/>
            <a:ext cx="6058844" cy="1386584"/>
          </a:xfrm>
          <a:custGeom>
            <a:avLst/>
            <a:gdLst/>
            <a:ahLst/>
            <a:cxnLst/>
            <a:rect l="l" t="t" r="r" b="b"/>
            <a:pathLst>
              <a:path w="6058844" h="1386584">
                <a:moveTo>
                  <a:pt x="0" y="0"/>
                </a:moveTo>
                <a:lnTo>
                  <a:pt x="6058844" y="0"/>
                </a:lnTo>
                <a:lnTo>
                  <a:pt x="6058844" y="1386584"/>
                </a:lnTo>
                <a:lnTo>
                  <a:pt x="0" y="1386584"/>
                </a:lnTo>
                <a:lnTo>
                  <a:pt x="0" y="0"/>
                </a:lnTo>
                <a:close/>
              </a:path>
            </a:pathLst>
          </a:custGeom>
          <a:blipFill>
            <a:blip r:embed="rId7"/>
            <a:stretch>
              <a:fillRect l="-2430" r="-3581"/>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1590675" y="3602652"/>
            <a:ext cx="3190875" cy="4781965"/>
          </a:xfrm>
          <a:custGeom>
            <a:avLst/>
            <a:gdLst/>
            <a:ahLst/>
            <a:cxnLst/>
            <a:rect l="l" t="t" r="r" b="b"/>
            <a:pathLst>
              <a:path w="3190875" h="4781965">
                <a:moveTo>
                  <a:pt x="0" y="0"/>
                </a:moveTo>
                <a:lnTo>
                  <a:pt x="3190875" y="0"/>
                </a:lnTo>
                <a:lnTo>
                  <a:pt x="3190875" y="4781965"/>
                </a:lnTo>
                <a:lnTo>
                  <a:pt x="0" y="4781965"/>
                </a:lnTo>
                <a:lnTo>
                  <a:pt x="0" y="0"/>
                </a:lnTo>
                <a:close/>
              </a:path>
            </a:pathLst>
          </a:custGeom>
          <a:blipFill>
            <a:blip r:embed="rId2">
              <a:extLst>
                <a:ext uri="{96DAC541-7B7A-43D3-8B79-37D633B846F1}">
                  <asvg:svgBlip xmlns:asvg="http://schemas.microsoft.com/office/drawing/2016/SVG/main" r:embed="rId3"/>
                </a:ext>
              </a:extLst>
            </a:blip>
            <a:stretch>
              <a:fillRect l="-1031" r="-1031"/>
            </a:stretch>
          </a:blipFill>
        </p:spPr>
      </p:sp>
      <p:sp>
        <p:nvSpPr>
          <p:cNvPr id="3" name="Freeform 3"/>
          <p:cNvSpPr/>
          <p:nvPr/>
        </p:nvSpPr>
        <p:spPr>
          <a:xfrm>
            <a:off x="5818135" y="3602652"/>
            <a:ext cx="3190875" cy="4781965"/>
          </a:xfrm>
          <a:custGeom>
            <a:avLst/>
            <a:gdLst/>
            <a:ahLst/>
            <a:cxnLst/>
            <a:rect l="l" t="t" r="r" b="b"/>
            <a:pathLst>
              <a:path w="3190875" h="4781965">
                <a:moveTo>
                  <a:pt x="0" y="0"/>
                </a:moveTo>
                <a:lnTo>
                  <a:pt x="3190875" y="0"/>
                </a:lnTo>
                <a:lnTo>
                  <a:pt x="3190875" y="4781965"/>
                </a:lnTo>
                <a:lnTo>
                  <a:pt x="0" y="4781965"/>
                </a:lnTo>
                <a:lnTo>
                  <a:pt x="0" y="0"/>
                </a:lnTo>
                <a:close/>
              </a:path>
            </a:pathLst>
          </a:custGeom>
          <a:blipFill>
            <a:blip r:embed="rId2">
              <a:extLst>
                <a:ext uri="{96DAC541-7B7A-43D3-8B79-37D633B846F1}">
                  <asvg:svgBlip xmlns:asvg="http://schemas.microsoft.com/office/drawing/2016/SVG/main" r:embed="rId3"/>
                </a:ext>
              </a:extLst>
            </a:blip>
            <a:stretch>
              <a:fillRect l="-1113" r="-1113"/>
            </a:stretch>
          </a:blipFill>
        </p:spPr>
      </p:sp>
      <p:sp>
        <p:nvSpPr>
          <p:cNvPr id="4" name="Freeform 4"/>
          <p:cNvSpPr/>
          <p:nvPr/>
        </p:nvSpPr>
        <p:spPr>
          <a:xfrm>
            <a:off x="14068425" y="3602652"/>
            <a:ext cx="3190875" cy="4781965"/>
          </a:xfrm>
          <a:custGeom>
            <a:avLst/>
            <a:gdLst/>
            <a:ahLst/>
            <a:cxnLst/>
            <a:rect l="l" t="t" r="r" b="b"/>
            <a:pathLst>
              <a:path w="3190875" h="4781965">
                <a:moveTo>
                  <a:pt x="0" y="0"/>
                </a:moveTo>
                <a:lnTo>
                  <a:pt x="3190875" y="0"/>
                </a:lnTo>
                <a:lnTo>
                  <a:pt x="3190875" y="4781964"/>
                </a:lnTo>
                <a:lnTo>
                  <a:pt x="0" y="4781964"/>
                </a:lnTo>
                <a:lnTo>
                  <a:pt x="0" y="0"/>
                </a:lnTo>
                <a:close/>
              </a:path>
            </a:pathLst>
          </a:custGeom>
          <a:blipFill>
            <a:blip r:embed="rId2">
              <a:extLst>
                <a:ext uri="{96DAC541-7B7A-43D3-8B79-37D633B846F1}">
                  <asvg:svgBlip xmlns:asvg="http://schemas.microsoft.com/office/drawing/2016/SVG/main" r:embed="rId3"/>
                </a:ext>
              </a:extLst>
            </a:blip>
            <a:stretch>
              <a:fillRect l="-1000" r="-1000"/>
            </a:stretch>
          </a:blipFill>
        </p:spPr>
      </p:sp>
      <p:sp>
        <p:nvSpPr>
          <p:cNvPr id="5" name="Freeform 5"/>
          <p:cNvSpPr/>
          <p:nvPr/>
        </p:nvSpPr>
        <p:spPr>
          <a:xfrm>
            <a:off x="6787893" y="3972770"/>
            <a:ext cx="1251359" cy="1251359"/>
          </a:xfrm>
          <a:custGeom>
            <a:avLst/>
            <a:gdLst/>
            <a:ahLst/>
            <a:cxnLst/>
            <a:rect l="l" t="t" r="r" b="b"/>
            <a:pathLst>
              <a:path w="1251359" h="1251359">
                <a:moveTo>
                  <a:pt x="0" y="0"/>
                </a:moveTo>
                <a:lnTo>
                  <a:pt x="1251359" y="0"/>
                </a:lnTo>
                <a:lnTo>
                  <a:pt x="1251359" y="1251359"/>
                </a:lnTo>
                <a:lnTo>
                  <a:pt x="0" y="1251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942161" y="-369454"/>
            <a:ext cx="6880526" cy="1159703"/>
          </a:xfrm>
          <a:custGeom>
            <a:avLst/>
            <a:gdLst/>
            <a:ahLst/>
            <a:cxnLst/>
            <a:rect l="l" t="t" r="r" b="b"/>
            <a:pathLst>
              <a:path w="6880526" h="1159703">
                <a:moveTo>
                  <a:pt x="0" y="0"/>
                </a:moveTo>
                <a:lnTo>
                  <a:pt x="6880526" y="0"/>
                </a:lnTo>
                <a:lnTo>
                  <a:pt x="6880526" y="1159703"/>
                </a:lnTo>
                <a:lnTo>
                  <a:pt x="0" y="11597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14555" y="508418"/>
            <a:ext cx="3076832" cy="520282"/>
          </a:xfrm>
          <a:custGeom>
            <a:avLst/>
            <a:gdLst/>
            <a:ahLst/>
            <a:cxnLst/>
            <a:rect l="l" t="t" r="r" b="b"/>
            <a:pathLst>
              <a:path w="3076832" h="520282">
                <a:moveTo>
                  <a:pt x="0" y="0"/>
                </a:moveTo>
                <a:lnTo>
                  <a:pt x="3076832" y="0"/>
                </a:lnTo>
                <a:lnTo>
                  <a:pt x="3076832" y="520282"/>
                </a:lnTo>
                <a:lnTo>
                  <a:pt x="0" y="520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4532830" y="-369454"/>
            <a:ext cx="6763694" cy="1138013"/>
          </a:xfrm>
          <a:custGeom>
            <a:avLst/>
            <a:gdLst/>
            <a:ahLst/>
            <a:cxnLst/>
            <a:rect l="l" t="t" r="r" b="b"/>
            <a:pathLst>
              <a:path w="6763694" h="1138013">
                <a:moveTo>
                  <a:pt x="0" y="0"/>
                </a:moveTo>
                <a:lnTo>
                  <a:pt x="6763694" y="0"/>
                </a:lnTo>
                <a:lnTo>
                  <a:pt x="6763694" y="1138013"/>
                </a:lnTo>
                <a:lnTo>
                  <a:pt x="0" y="11380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6732605" y="508418"/>
            <a:ext cx="2939334" cy="520282"/>
          </a:xfrm>
          <a:custGeom>
            <a:avLst/>
            <a:gdLst/>
            <a:ahLst/>
            <a:cxnLst/>
            <a:rect l="l" t="t" r="r" b="b"/>
            <a:pathLst>
              <a:path w="2939334" h="520282">
                <a:moveTo>
                  <a:pt x="0" y="0"/>
                </a:moveTo>
                <a:lnTo>
                  <a:pt x="2939335" y="0"/>
                </a:lnTo>
                <a:lnTo>
                  <a:pt x="2939335" y="520282"/>
                </a:lnTo>
                <a:lnTo>
                  <a:pt x="0" y="5202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0163175" y="3602652"/>
            <a:ext cx="3190875" cy="4781965"/>
          </a:xfrm>
          <a:custGeom>
            <a:avLst/>
            <a:gdLst/>
            <a:ahLst/>
            <a:cxnLst/>
            <a:rect l="l" t="t" r="r" b="b"/>
            <a:pathLst>
              <a:path w="3190875" h="4781965">
                <a:moveTo>
                  <a:pt x="0" y="0"/>
                </a:moveTo>
                <a:lnTo>
                  <a:pt x="3190875" y="0"/>
                </a:lnTo>
                <a:lnTo>
                  <a:pt x="3190875" y="4781964"/>
                </a:lnTo>
                <a:lnTo>
                  <a:pt x="0" y="4781964"/>
                </a:lnTo>
                <a:lnTo>
                  <a:pt x="0" y="0"/>
                </a:lnTo>
                <a:close/>
              </a:path>
            </a:pathLst>
          </a:custGeom>
          <a:blipFill>
            <a:blip r:embed="rId2">
              <a:extLst>
                <a:ext uri="{96DAC541-7B7A-43D3-8B79-37D633B846F1}">
                  <asvg:svgBlip xmlns:asvg="http://schemas.microsoft.com/office/drawing/2016/SVG/main" r:embed="rId3"/>
                </a:ext>
              </a:extLst>
            </a:blip>
            <a:stretch>
              <a:fillRect l="-1000" r="-1000"/>
            </a:stretch>
          </a:blipFill>
        </p:spPr>
      </p:sp>
      <p:pic>
        <p:nvPicPr>
          <p:cNvPr id="11" name="Picture 11"/>
          <p:cNvPicPr>
            <a:picLocks noChangeAspect="1"/>
          </p:cNvPicPr>
          <p:nvPr/>
        </p:nvPicPr>
        <p:blipFill>
          <a:blip r:embed="rId14"/>
          <a:srcRect/>
          <a:stretch>
            <a:fillRect/>
          </a:stretch>
        </p:blipFill>
        <p:spPr>
          <a:xfrm>
            <a:off x="2673002" y="3886595"/>
            <a:ext cx="1090696" cy="1627904"/>
          </a:xfrm>
          <a:prstGeom prst="rect">
            <a:avLst/>
          </a:prstGeom>
        </p:spPr>
      </p:pic>
      <p:sp>
        <p:nvSpPr>
          <p:cNvPr id="12" name="Freeform 12"/>
          <p:cNvSpPr/>
          <p:nvPr/>
        </p:nvSpPr>
        <p:spPr>
          <a:xfrm>
            <a:off x="10970450" y="3980681"/>
            <a:ext cx="1343608" cy="1243448"/>
          </a:xfrm>
          <a:custGeom>
            <a:avLst/>
            <a:gdLst/>
            <a:ahLst/>
            <a:cxnLst/>
            <a:rect l="l" t="t" r="r" b="b"/>
            <a:pathLst>
              <a:path w="1343608" h="1243448">
                <a:moveTo>
                  <a:pt x="0" y="0"/>
                </a:moveTo>
                <a:lnTo>
                  <a:pt x="1343608" y="0"/>
                </a:lnTo>
                <a:lnTo>
                  <a:pt x="1343608" y="1243448"/>
                </a:lnTo>
                <a:lnTo>
                  <a:pt x="0" y="124344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15074473" y="4013015"/>
            <a:ext cx="1178780" cy="1178780"/>
          </a:xfrm>
          <a:custGeom>
            <a:avLst/>
            <a:gdLst/>
            <a:ahLst/>
            <a:cxnLst/>
            <a:rect l="l" t="t" r="r" b="b"/>
            <a:pathLst>
              <a:path w="1178780" h="1178780">
                <a:moveTo>
                  <a:pt x="0" y="0"/>
                </a:moveTo>
                <a:lnTo>
                  <a:pt x="1178779" y="0"/>
                </a:lnTo>
                <a:lnTo>
                  <a:pt x="1178779" y="1178780"/>
                </a:lnTo>
                <a:lnTo>
                  <a:pt x="0" y="117878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TextBox 14"/>
          <p:cNvSpPr txBox="1"/>
          <p:nvPr/>
        </p:nvSpPr>
        <p:spPr>
          <a:xfrm>
            <a:off x="14354594" y="6302902"/>
            <a:ext cx="2618537" cy="1243965"/>
          </a:xfrm>
          <a:prstGeom prst="rect">
            <a:avLst/>
          </a:prstGeom>
        </p:spPr>
        <p:txBody>
          <a:bodyPr lIns="0" tIns="0" rIns="0" bIns="0" rtlCol="0" anchor="t">
            <a:spAutoFit/>
          </a:bodyPr>
          <a:lstStyle/>
          <a:p>
            <a:pPr algn="ctr">
              <a:lnSpc>
                <a:spcPts val="3359"/>
              </a:lnSpc>
            </a:pPr>
            <a:r>
              <a:rPr lang="en-US" sz="2400" spc="9">
                <a:solidFill>
                  <a:srgbClr val="3275C5"/>
                </a:solidFill>
                <a:latin typeface="Source Sans Pro"/>
                <a:ea typeface="Source Sans Pro"/>
                <a:cs typeface="Source Sans Pro"/>
                <a:sym typeface="Source Sans Pro"/>
              </a:rPr>
              <a:t>Ensuring security for customer data and transactions.</a:t>
            </a:r>
          </a:p>
        </p:txBody>
      </p:sp>
      <p:sp>
        <p:nvSpPr>
          <p:cNvPr id="15" name="TextBox 15"/>
          <p:cNvSpPr txBox="1"/>
          <p:nvPr/>
        </p:nvSpPr>
        <p:spPr>
          <a:xfrm>
            <a:off x="2044507" y="6231764"/>
            <a:ext cx="2283211" cy="1663065"/>
          </a:xfrm>
          <a:prstGeom prst="rect">
            <a:avLst/>
          </a:prstGeom>
        </p:spPr>
        <p:txBody>
          <a:bodyPr lIns="0" tIns="0" rIns="0" bIns="0" rtlCol="0" anchor="t">
            <a:spAutoFit/>
          </a:bodyPr>
          <a:lstStyle/>
          <a:p>
            <a:pPr algn="ctr">
              <a:lnSpc>
                <a:spcPts val="3359"/>
              </a:lnSpc>
            </a:pPr>
            <a:r>
              <a:rPr lang="en-US" sz="2400" spc="9">
                <a:solidFill>
                  <a:srgbClr val="3275C5"/>
                </a:solidFill>
                <a:latin typeface="Source Sans Pro"/>
                <a:ea typeface="Source Sans Pro"/>
                <a:cs typeface="Source Sans Pro"/>
                <a:sym typeface="Source Sans Pro"/>
              </a:rPr>
              <a:t>User interface design for ease of use.</a:t>
            </a:r>
          </a:p>
          <a:p>
            <a:pPr algn="ctr">
              <a:lnSpc>
                <a:spcPts val="3359"/>
              </a:lnSpc>
            </a:pPr>
            <a:endParaRPr lang="en-US" sz="2400" spc="9">
              <a:solidFill>
                <a:srgbClr val="3275C5"/>
              </a:solidFill>
              <a:latin typeface="Source Sans Pro"/>
              <a:ea typeface="Source Sans Pro"/>
              <a:cs typeface="Source Sans Pro"/>
              <a:sym typeface="Source Sans Pro"/>
            </a:endParaRPr>
          </a:p>
        </p:txBody>
      </p:sp>
      <p:sp>
        <p:nvSpPr>
          <p:cNvPr id="16" name="TextBox 16"/>
          <p:cNvSpPr txBox="1"/>
          <p:nvPr/>
        </p:nvSpPr>
        <p:spPr>
          <a:xfrm>
            <a:off x="3763698" y="742950"/>
            <a:ext cx="10760605" cy="1184275"/>
          </a:xfrm>
          <a:prstGeom prst="rect">
            <a:avLst/>
          </a:prstGeom>
        </p:spPr>
        <p:txBody>
          <a:bodyPr lIns="0" tIns="0" rIns="0" bIns="0" rtlCol="0" anchor="t">
            <a:spAutoFit/>
          </a:bodyPr>
          <a:lstStyle/>
          <a:p>
            <a:pPr algn="ctr">
              <a:lnSpc>
                <a:spcPts val="9799"/>
              </a:lnSpc>
            </a:pPr>
            <a:r>
              <a:rPr lang="en-US" sz="6999" b="1">
                <a:solidFill>
                  <a:srgbClr val="56AAF0"/>
                </a:solidFill>
                <a:latin typeface="Source Sans Pro Bold"/>
                <a:ea typeface="Source Sans Pro Bold"/>
                <a:cs typeface="Source Sans Pro Bold"/>
                <a:sym typeface="Source Sans Pro Bold"/>
              </a:rPr>
              <a:t>TECHNOLOGY CHALLENGES</a:t>
            </a:r>
          </a:p>
        </p:txBody>
      </p:sp>
      <p:sp>
        <p:nvSpPr>
          <p:cNvPr id="17" name="TextBox 17"/>
          <p:cNvSpPr txBox="1"/>
          <p:nvPr/>
        </p:nvSpPr>
        <p:spPr>
          <a:xfrm>
            <a:off x="6104304" y="6302902"/>
            <a:ext cx="2618537" cy="1243965"/>
          </a:xfrm>
          <a:prstGeom prst="rect">
            <a:avLst/>
          </a:prstGeom>
        </p:spPr>
        <p:txBody>
          <a:bodyPr lIns="0" tIns="0" rIns="0" bIns="0" rtlCol="0" anchor="t">
            <a:spAutoFit/>
          </a:bodyPr>
          <a:lstStyle/>
          <a:p>
            <a:pPr algn="ctr">
              <a:lnSpc>
                <a:spcPts val="3359"/>
              </a:lnSpc>
            </a:pPr>
            <a:r>
              <a:rPr lang="en-US" sz="2400" spc="9">
                <a:solidFill>
                  <a:srgbClr val="3275C5"/>
                </a:solidFill>
                <a:latin typeface="Source Sans Pro"/>
                <a:ea typeface="Source Sans Pro"/>
                <a:cs typeface="Source Sans Pro"/>
                <a:sym typeface="Source Sans Pro"/>
              </a:rPr>
              <a:t>Scalability to manage increased traffic</a:t>
            </a:r>
          </a:p>
        </p:txBody>
      </p:sp>
      <p:sp>
        <p:nvSpPr>
          <p:cNvPr id="18" name="TextBox 18"/>
          <p:cNvSpPr txBox="1"/>
          <p:nvPr/>
        </p:nvSpPr>
        <p:spPr>
          <a:xfrm>
            <a:off x="10332985" y="6302902"/>
            <a:ext cx="2618537" cy="1663065"/>
          </a:xfrm>
          <a:prstGeom prst="rect">
            <a:avLst/>
          </a:prstGeom>
        </p:spPr>
        <p:txBody>
          <a:bodyPr lIns="0" tIns="0" rIns="0" bIns="0" rtlCol="0" anchor="t">
            <a:spAutoFit/>
          </a:bodyPr>
          <a:lstStyle/>
          <a:p>
            <a:pPr algn="ctr">
              <a:lnSpc>
                <a:spcPts val="3359"/>
              </a:lnSpc>
            </a:pPr>
            <a:r>
              <a:rPr lang="en-US" sz="2400" spc="9">
                <a:solidFill>
                  <a:srgbClr val="3275C5"/>
                </a:solidFill>
                <a:latin typeface="Source Sans Pro"/>
                <a:ea typeface="Source Sans Pro"/>
                <a:cs typeface="Source Sans Pro"/>
                <a:sym typeface="Source Sans Pro"/>
              </a:rPr>
              <a:t>Optimizing system performance for real-time interactions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780280">
            <a:off x="-1340224" y="-2572471"/>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t="-9" b="-9"/>
            </a:stretch>
          </a:blipFill>
        </p:spPr>
      </p:sp>
      <p:sp>
        <p:nvSpPr>
          <p:cNvPr id="3" name="Freeform 3"/>
          <p:cNvSpPr/>
          <p:nvPr/>
        </p:nvSpPr>
        <p:spPr>
          <a:xfrm rot="8820853">
            <a:off x="11232533" y="7572586"/>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t="-9" b="-9"/>
            </a:stretch>
          </a:blipFill>
        </p:spPr>
      </p:sp>
      <p:sp>
        <p:nvSpPr>
          <p:cNvPr id="4" name="Freeform 4"/>
          <p:cNvSpPr/>
          <p:nvPr/>
        </p:nvSpPr>
        <p:spPr>
          <a:xfrm>
            <a:off x="5295011" y="3198704"/>
            <a:ext cx="11301259" cy="6130933"/>
          </a:xfrm>
          <a:custGeom>
            <a:avLst/>
            <a:gdLst/>
            <a:ahLst/>
            <a:cxnLst/>
            <a:rect l="l" t="t" r="r" b="b"/>
            <a:pathLst>
              <a:path w="11301259" h="6130933">
                <a:moveTo>
                  <a:pt x="0" y="0"/>
                </a:moveTo>
                <a:lnTo>
                  <a:pt x="11301259" y="0"/>
                </a:lnTo>
                <a:lnTo>
                  <a:pt x="11301259" y="6130933"/>
                </a:lnTo>
                <a:lnTo>
                  <a:pt x="0" y="6130933"/>
                </a:lnTo>
                <a:lnTo>
                  <a:pt x="0" y="0"/>
                </a:lnTo>
                <a:close/>
              </a:path>
            </a:pathLst>
          </a:custGeom>
          <a:blipFill>
            <a:blip r:embed="rId4"/>
            <a:stretch>
              <a:fillRect/>
            </a:stretch>
          </a:blipFill>
        </p:spPr>
      </p:sp>
      <p:sp>
        <p:nvSpPr>
          <p:cNvPr id="5" name="TextBox 5"/>
          <p:cNvSpPr txBox="1"/>
          <p:nvPr/>
        </p:nvSpPr>
        <p:spPr>
          <a:xfrm>
            <a:off x="1880402" y="1388149"/>
            <a:ext cx="10264143" cy="1377950"/>
          </a:xfrm>
          <a:prstGeom prst="rect">
            <a:avLst/>
          </a:prstGeom>
        </p:spPr>
        <p:txBody>
          <a:bodyPr lIns="0" tIns="0" rIns="0" bIns="0" rtlCol="0" anchor="t">
            <a:spAutoFit/>
          </a:bodyPr>
          <a:lstStyle/>
          <a:p>
            <a:pPr algn="l">
              <a:lnSpc>
                <a:spcPts val="11200"/>
              </a:lnSpc>
            </a:pPr>
            <a:r>
              <a:rPr lang="en-US" sz="8000" b="1">
                <a:solidFill>
                  <a:srgbClr val="56AAF0"/>
                </a:solidFill>
                <a:latin typeface="Source Sans Pro Bold"/>
                <a:ea typeface="Source Sans Pro Bold"/>
                <a:cs typeface="Source Sans Pro Bold"/>
                <a:sym typeface="Source Sans Pro Bold"/>
              </a:rPr>
              <a:t>System Architecture</a:t>
            </a:r>
          </a:p>
        </p:txBody>
      </p:sp>
      <p:sp>
        <p:nvSpPr>
          <p:cNvPr id="6" name="TextBox 6"/>
          <p:cNvSpPr txBox="1"/>
          <p:nvPr/>
        </p:nvSpPr>
        <p:spPr>
          <a:xfrm>
            <a:off x="1794737" y="3141554"/>
            <a:ext cx="3334583" cy="570834"/>
          </a:xfrm>
          <a:prstGeom prst="rect">
            <a:avLst/>
          </a:prstGeom>
        </p:spPr>
        <p:txBody>
          <a:bodyPr lIns="0" tIns="0" rIns="0" bIns="0" rtlCol="0" anchor="t">
            <a:spAutoFit/>
          </a:bodyPr>
          <a:lstStyle/>
          <a:p>
            <a:pPr algn="ctr">
              <a:lnSpc>
                <a:spcPts val="4759"/>
              </a:lnSpc>
              <a:spcBef>
                <a:spcPct val="0"/>
              </a:spcBef>
            </a:pPr>
            <a:r>
              <a:rPr lang="en-US" sz="3398" b="1" spc="12">
                <a:solidFill>
                  <a:srgbClr val="064C7D"/>
                </a:solidFill>
                <a:latin typeface="Source Sans Pro Bold"/>
                <a:ea typeface="Source Sans Pro Bold"/>
                <a:cs typeface="Source Sans Pro Bold"/>
                <a:sym typeface="Source Sans Pro Bold"/>
              </a:rPr>
              <a:t>Package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780280">
            <a:off x="-1340224" y="-2572471"/>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t="-9" b="-9"/>
            </a:stretch>
          </a:blipFill>
        </p:spPr>
      </p:sp>
      <p:sp>
        <p:nvSpPr>
          <p:cNvPr id="3" name="Freeform 3"/>
          <p:cNvSpPr/>
          <p:nvPr/>
        </p:nvSpPr>
        <p:spPr>
          <a:xfrm rot="8820853">
            <a:off x="11232533" y="7572586"/>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t="-9" b="-9"/>
            </a:stretch>
          </a:blipFill>
        </p:spPr>
      </p:sp>
      <p:sp>
        <p:nvSpPr>
          <p:cNvPr id="4" name="Freeform 4"/>
          <p:cNvSpPr/>
          <p:nvPr/>
        </p:nvSpPr>
        <p:spPr>
          <a:xfrm>
            <a:off x="5378374" y="0"/>
            <a:ext cx="8237760" cy="10287001"/>
          </a:xfrm>
          <a:custGeom>
            <a:avLst/>
            <a:gdLst/>
            <a:ahLst/>
            <a:cxnLst/>
            <a:rect l="l" t="t" r="r" b="b"/>
            <a:pathLst>
              <a:path w="8237760" h="10287001">
                <a:moveTo>
                  <a:pt x="0" y="0"/>
                </a:moveTo>
                <a:lnTo>
                  <a:pt x="8237760" y="0"/>
                </a:lnTo>
                <a:lnTo>
                  <a:pt x="8237760" y="10287000"/>
                </a:lnTo>
                <a:lnTo>
                  <a:pt x="0" y="10287000"/>
                </a:lnTo>
                <a:lnTo>
                  <a:pt x="0" y="0"/>
                </a:lnTo>
                <a:close/>
              </a:path>
            </a:pathLst>
          </a:custGeom>
          <a:blipFill>
            <a:blip r:embed="rId4"/>
            <a:stretch>
              <a:fillRect t="-1831" b="-1831"/>
            </a:stretch>
          </a:blipFill>
        </p:spPr>
      </p:sp>
      <p:sp>
        <p:nvSpPr>
          <p:cNvPr id="5" name="TextBox 5"/>
          <p:cNvSpPr txBox="1"/>
          <p:nvPr/>
        </p:nvSpPr>
        <p:spPr>
          <a:xfrm>
            <a:off x="1574409" y="1528145"/>
            <a:ext cx="2000488" cy="570834"/>
          </a:xfrm>
          <a:prstGeom prst="rect">
            <a:avLst/>
          </a:prstGeom>
        </p:spPr>
        <p:txBody>
          <a:bodyPr lIns="0" tIns="0" rIns="0" bIns="0" rtlCol="0" anchor="t">
            <a:spAutoFit/>
          </a:bodyPr>
          <a:lstStyle/>
          <a:p>
            <a:pPr algn="ctr">
              <a:lnSpc>
                <a:spcPts val="4759"/>
              </a:lnSpc>
              <a:spcBef>
                <a:spcPct val="0"/>
              </a:spcBef>
            </a:pPr>
            <a:r>
              <a:rPr lang="en-US" sz="3398" b="1" spc="12">
                <a:solidFill>
                  <a:srgbClr val="064C7D"/>
                </a:solidFill>
                <a:latin typeface="Source Sans Pro Bold"/>
                <a:ea typeface="Source Sans Pro Bold"/>
                <a:cs typeface="Source Sans Pro Bold"/>
                <a:sym typeface="Source Sans Pro Bold"/>
              </a:rPr>
              <a:t>FlowChart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4" name="Freeform 4"/>
          <p:cNvSpPr/>
          <p:nvPr/>
        </p:nvSpPr>
        <p:spPr>
          <a:xfrm>
            <a:off x="4592029" y="1891293"/>
            <a:ext cx="10601066" cy="7098105"/>
          </a:xfrm>
          <a:custGeom>
            <a:avLst/>
            <a:gdLst/>
            <a:ahLst/>
            <a:cxnLst/>
            <a:rect l="l" t="t" r="r" b="b"/>
            <a:pathLst>
              <a:path w="10601066" h="7098105">
                <a:moveTo>
                  <a:pt x="0" y="0"/>
                </a:moveTo>
                <a:lnTo>
                  <a:pt x="10601066" y="0"/>
                </a:lnTo>
                <a:lnTo>
                  <a:pt x="10601066" y="7098105"/>
                </a:lnTo>
                <a:lnTo>
                  <a:pt x="0" y="7098105"/>
                </a:lnTo>
                <a:lnTo>
                  <a:pt x="0" y="0"/>
                </a:lnTo>
                <a:close/>
              </a:path>
            </a:pathLst>
          </a:custGeom>
          <a:blipFill>
            <a:blip r:embed="rId4"/>
            <a:stretch>
              <a:fillRect/>
            </a:stretch>
          </a:blipFill>
        </p:spPr>
      </p:sp>
      <p:sp>
        <p:nvSpPr>
          <p:cNvPr id="5" name="TextBox 5"/>
          <p:cNvSpPr txBox="1"/>
          <p:nvPr/>
        </p:nvSpPr>
        <p:spPr>
          <a:xfrm>
            <a:off x="-891209" y="70447"/>
            <a:ext cx="6291191" cy="1193799"/>
          </a:xfrm>
          <a:prstGeom prst="rect">
            <a:avLst/>
          </a:prstGeom>
        </p:spPr>
        <p:txBody>
          <a:bodyPr lIns="0" tIns="0" rIns="0" bIns="0" rtlCol="0" anchor="t">
            <a:spAutoFit/>
          </a:bodyPr>
          <a:lstStyle/>
          <a:p>
            <a:pPr algn="ctr">
              <a:lnSpc>
                <a:spcPts val="9800"/>
              </a:lnSpc>
            </a:pPr>
            <a:r>
              <a:rPr lang="en-US" sz="7000" b="1" dirty="0">
                <a:solidFill>
                  <a:srgbClr val="56AAF0"/>
                </a:solidFill>
                <a:latin typeface="Source Sans Pro Bold"/>
                <a:ea typeface="Source Sans Pro Bold"/>
                <a:cs typeface="Source Sans Pro Bold"/>
                <a:sym typeface="Source Sans Pro Bold"/>
              </a:rPr>
              <a:t>Interface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5" name="TextBox 5"/>
          <p:cNvSpPr txBox="1"/>
          <p:nvPr/>
        </p:nvSpPr>
        <p:spPr>
          <a:xfrm>
            <a:off x="-891209" y="70447"/>
            <a:ext cx="6291191" cy="1193799"/>
          </a:xfrm>
          <a:prstGeom prst="rect">
            <a:avLst/>
          </a:prstGeom>
        </p:spPr>
        <p:txBody>
          <a:bodyPr lIns="0" tIns="0" rIns="0" bIns="0" rtlCol="0" anchor="t">
            <a:spAutoFit/>
          </a:bodyPr>
          <a:lstStyle/>
          <a:p>
            <a:pPr algn="ctr">
              <a:lnSpc>
                <a:spcPts val="9800"/>
              </a:lnSpc>
            </a:pPr>
            <a:r>
              <a:rPr lang="en-US" sz="7000" b="1" dirty="0">
                <a:solidFill>
                  <a:srgbClr val="56AAF0"/>
                </a:solidFill>
                <a:latin typeface="Source Sans Pro Bold"/>
                <a:ea typeface="Source Sans Pro Bold"/>
                <a:cs typeface="Source Sans Pro Bold"/>
                <a:sym typeface="Source Sans Pro Bold"/>
              </a:rPr>
              <a:t>Interface</a:t>
            </a:r>
          </a:p>
        </p:txBody>
      </p:sp>
      <p:pic>
        <p:nvPicPr>
          <p:cNvPr id="2050" name="Picture 2">
            <a:extLst>
              <a:ext uri="{FF2B5EF4-FFF2-40B4-BE49-F238E27FC236}">
                <a16:creationId xmlns:a16="http://schemas.microsoft.com/office/drawing/2014/main" id="{5A82F03B-F3FA-CED6-73E0-8D8465154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307" y="1264246"/>
            <a:ext cx="14682197" cy="826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02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5" name="TextBox 5"/>
          <p:cNvSpPr txBox="1"/>
          <p:nvPr/>
        </p:nvSpPr>
        <p:spPr>
          <a:xfrm>
            <a:off x="-891209" y="70447"/>
            <a:ext cx="6291191" cy="1193799"/>
          </a:xfrm>
          <a:prstGeom prst="rect">
            <a:avLst/>
          </a:prstGeom>
        </p:spPr>
        <p:txBody>
          <a:bodyPr lIns="0" tIns="0" rIns="0" bIns="0" rtlCol="0" anchor="t">
            <a:spAutoFit/>
          </a:bodyPr>
          <a:lstStyle/>
          <a:p>
            <a:pPr algn="ctr">
              <a:lnSpc>
                <a:spcPts val="9800"/>
              </a:lnSpc>
            </a:pPr>
            <a:r>
              <a:rPr lang="en-US" sz="7000" b="1" dirty="0">
                <a:solidFill>
                  <a:srgbClr val="56AAF0"/>
                </a:solidFill>
                <a:latin typeface="Source Sans Pro Bold"/>
                <a:ea typeface="Source Sans Pro Bold"/>
                <a:cs typeface="Source Sans Pro Bold"/>
                <a:sym typeface="Source Sans Pro Bold"/>
              </a:rPr>
              <a:t>Interface</a:t>
            </a:r>
          </a:p>
        </p:txBody>
      </p:sp>
      <p:pic>
        <p:nvPicPr>
          <p:cNvPr id="6" name="Picture 5">
            <a:extLst>
              <a:ext uri="{FF2B5EF4-FFF2-40B4-BE49-F238E27FC236}">
                <a16:creationId xmlns:a16="http://schemas.microsoft.com/office/drawing/2014/main" id="{1DF53C1D-DF2D-4737-D5A6-A40C49A01AB5}"/>
              </a:ext>
            </a:extLst>
          </p:cNvPr>
          <p:cNvPicPr>
            <a:picLocks noChangeAspect="1"/>
          </p:cNvPicPr>
          <p:nvPr/>
        </p:nvPicPr>
        <p:blipFill>
          <a:blip r:embed="rId4"/>
          <a:stretch>
            <a:fillRect/>
          </a:stretch>
        </p:blipFill>
        <p:spPr>
          <a:xfrm>
            <a:off x="4078012" y="1638300"/>
            <a:ext cx="10110787" cy="8207580"/>
          </a:xfrm>
          <a:prstGeom prst="rect">
            <a:avLst/>
          </a:prstGeom>
        </p:spPr>
      </p:pic>
    </p:spTree>
    <p:extLst>
      <p:ext uri="{BB962C8B-B14F-4D97-AF65-F5344CB8AC3E}">
        <p14:creationId xmlns:p14="http://schemas.microsoft.com/office/powerpoint/2010/main" val="3190884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5" name="TextBox 5"/>
          <p:cNvSpPr txBox="1"/>
          <p:nvPr/>
        </p:nvSpPr>
        <p:spPr>
          <a:xfrm>
            <a:off x="-891209" y="70447"/>
            <a:ext cx="6291191" cy="1193799"/>
          </a:xfrm>
          <a:prstGeom prst="rect">
            <a:avLst/>
          </a:prstGeom>
        </p:spPr>
        <p:txBody>
          <a:bodyPr lIns="0" tIns="0" rIns="0" bIns="0" rtlCol="0" anchor="t">
            <a:spAutoFit/>
          </a:bodyPr>
          <a:lstStyle/>
          <a:p>
            <a:pPr algn="ctr">
              <a:lnSpc>
                <a:spcPts val="9800"/>
              </a:lnSpc>
            </a:pPr>
            <a:r>
              <a:rPr lang="en-US" sz="7000" b="1" dirty="0">
                <a:solidFill>
                  <a:srgbClr val="56AAF0"/>
                </a:solidFill>
                <a:latin typeface="Source Sans Pro Bold"/>
                <a:ea typeface="Source Sans Pro Bold"/>
                <a:cs typeface="Source Sans Pro Bold"/>
                <a:sym typeface="Source Sans Pro Bold"/>
              </a:rPr>
              <a:t>Interface</a:t>
            </a:r>
          </a:p>
        </p:txBody>
      </p:sp>
      <p:pic>
        <p:nvPicPr>
          <p:cNvPr id="6" name="Picture 5">
            <a:extLst>
              <a:ext uri="{FF2B5EF4-FFF2-40B4-BE49-F238E27FC236}">
                <a16:creationId xmlns:a16="http://schemas.microsoft.com/office/drawing/2014/main" id="{6541561E-C200-DC41-3260-567FA1AFDF2E}"/>
              </a:ext>
            </a:extLst>
          </p:cNvPr>
          <p:cNvPicPr>
            <a:picLocks noChangeAspect="1"/>
          </p:cNvPicPr>
          <p:nvPr/>
        </p:nvPicPr>
        <p:blipFill>
          <a:blip r:embed="rId4"/>
          <a:stretch>
            <a:fillRect/>
          </a:stretch>
        </p:blipFill>
        <p:spPr>
          <a:xfrm>
            <a:off x="2860262" y="2171700"/>
            <a:ext cx="12938094" cy="6348412"/>
          </a:xfrm>
          <a:prstGeom prst="rect">
            <a:avLst/>
          </a:prstGeom>
        </p:spPr>
      </p:pic>
    </p:spTree>
    <p:extLst>
      <p:ext uri="{BB962C8B-B14F-4D97-AF65-F5344CB8AC3E}">
        <p14:creationId xmlns:p14="http://schemas.microsoft.com/office/powerpoint/2010/main" val="2079893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5" name="TextBox 5"/>
          <p:cNvSpPr txBox="1"/>
          <p:nvPr/>
        </p:nvSpPr>
        <p:spPr>
          <a:xfrm>
            <a:off x="-891209" y="70447"/>
            <a:ext cx="6291191" cy="1193799"/>
          </a:xfrm>
          <a:prstGeom prst="rect">
            <a:avLst/>
          </a:prstGeom>
        </p:spPr>
        <p:txBody>
          <a:bodyPr lIns="0" tIns="0" rIns="0" bIns="0" rtlCol="0" anchor="t">
            <a:spAutoFit/>
          </a:bodyPr>
          <a:lstStyle/>
          <a:p>
            <a:pPr algn="ctr">
              <a:lnSpc>
                <a:spcPts val="9800"/>
              </a:lnSpc>
            </a:pPr>
            <a:r>
              <a:rPr lang="en-US" sz="7000" b="1" dirty="0">
                <a:solidFill>
                  <a:srgbClr val="56AAF0"/>
                </a:solidFill>
                <a:latin typeface="Source Sans Pro Bold"/>
                <a:ea typeface="Source Sans Pro Bold"/>
                <a:cs typeface="Source Sans Pro Bold"/>
                <a:sym typeface="Source Sans Pro Bold"/>
              </a:rPr>
              <a:t>Interface</a:t>
            </a:r>
          </a:p>
        </p:txBody>
      </p:sp>
      <p:pic>
        <p:nvPicPr>
          <p:cNvPr id="5122" name="Picture 2">
            <a:extLst>
              <a:ext uri="{FF2B5EF4-FFF2-40B4-BE49-F238E27FC236}">
                <a16:creationId xmlns:a16="http://schemas.microsoft.com/office/drawing/2014/main" id="{F2EEC449-EE40-7A56-2F2F-D0B6631F1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271866"/>
            <a:ext cx="9816918" cy="871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35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5" name="TextBox 5"/>
          <p:cNvSpPr txBox="1"/>
          <p:nvPr/>
        </p:nvSpPr>
        <p:spPr>
          <a:xfrm>
            <a:off x="-891209" y="70447"/>
            <a:ext cx="6291191" cy="1193799"/>
          </a:xfrm>
          <a:prstGeom prst="rect">
            <a:avLst/>
          </a:prstGeom>
        </p:spPr>
        <p:txBody>
          <a:bodyPr lIns="0" tIns="0" rIns="0" bIns="0" rtlCol="0" anchor="t">
            <a:spAutoFit/>
          </a:bodyPr>
          <a:lstStyle/>
          <a:p>
            <a:pPr algn="ctr">
              <a:lnSpc>
                <a:spcPts val="9800"/>
              </a:lnSpc>
            </a:pPr>
            <a:r>
              <a:rPr lang="en-US" sz="7000" b="1" dirty="0">
                <a:solidFill>
                  <a:srgbClr val="56AAF0"/>
                </a:solidFill>
                <a:latin typeface="Source Sans Pro Bold"/>
                <a:ea typeface="Source Sans Pro Bold"/>
                <a:cs typeface="Source Sans Pro Bold"/>
                <a:sym typeface="Source Sans Pro Bold"/>
              </a:rPr>
              <a:t>Interface</a:t>
            </a:r>
          </a:p>
        </p:txBody>
      </p:sp>
      <p:pic>
        <p:nvPicPr>
          <p:cNvPr id="6146" name="Picture 2">
            <a:extLst>
              <a:ext uri="{FF2B5EF4-FFF2-40B4-BE49-F238E27FC236}">
                <a16:creationId xmlns:a16="http://schemas.microsoft.com/office/drawing/2014/main" id="{62ED6E81-B156-5187-3A54-ED078690C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800" y="627590"/>
            <a:ext cx="10219755" cy="913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552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5" name="TextBox 5"/>
          <p:cNvSpPr txBox="1"/>
          <p:nvPr/>
        </p:nvSpPr>
        <p:spPr>
          <a:xfrm>
            <a:off x="-891209" y="70447"/>
            <a:ext cx="6291191" cy="1193799"/>
          </a:xfrm>
          <a:prstGeom prst="rect">
            <a:avLst/>
          </a:prstGeom>
        </p:spPr>
        <p:txBody>
          <a:bodyPr lIns="0" tIns="0" rIns="0" bIns="0" rtlCol="0" anchor="t">
            <a:spAutoFit/>
          </a:bodyPr>
          <a:lstStyle/>
          <a:p>
            <a:pPr algn="ctr">
              <a:lnSpc>
                <a:spcPts val="9800"/>
              </a:lnSpc>
            </a:pPr>
            <a:r>
              <a:rPr lang="en-US" sz="7000" b="1" dirty="0">
                <a:solidFill>
                  <a:srgbClr val="56AAF0"/>
                </a:solidFill>
                <a:latin typeface="Source Sans Pro Bold"/>
                <a:ea typeface="Source Sans Pro Bold"/>
                <a:cs typeface="Source Sans Pro Bold"/>
                <a:sym typeface="Source Sans Pro Bold"/>
              </a:rPr>
              <a:t>Interface</a:t>
            </a:r>
          </a:p>
        </p:txBody>
      </p:sp>
      <p:pic>
        <p:nvPicPr>
          <p:cNvPr id="7170" name="Picture 2">
            <a:extLst>
              <a:ext uri="{FF2B5EF4-FFF2-40B4-BE49-F238E27FC236}">
                <a16:creationId xmlns:a16="http://schemas.microsoft.com/office/drawing/2014/main" id="{4DD4D111-39BF-EDF5-E2D6-1BCA23BB7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413354"/>
            <a:ext cx="9505950" cy="997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365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CBC17893-C708-3285-8CA9-0E0AABC5D736}"/>
              </a:ext>
            </a:extLst>
          </p:cNvPr>
          <p:cNvSpPr/>
          <p:nvPr/>
        </p:nvSpPr>
        <p:spPr>
          <a:xfrm>
            <a:off x="9835256" y="4707336"/>
            <a:ext cx="8052694" cy="4476634"/>
          </a:xfrm>
          <a:custGeom>
            <a:avLst/>
            <a:gdLst/>
            <a:ahLst/>
            <a:cxnLst/>
            <a:rect l="l" t="t" r="r" b="b"/>
            <a:pathLst>
              <a:path w="7503294" h="3634772">
                <a:moveTo>
                  <a:pt x="0" y="0"/>
                </a:moveTo>
                <a:lnTo>
                  <a:pt x="7503294" y="0"/>
                </a:lnTo>
                <a:lnTo>
                  <a:pt x="7503294" y="3634773"/>
                </a:lnTo>
                <a:lnTo>
                  <a:pt x="0" y="3634773"/>
                </a:lnTo>
                <a:lnTo>
                  <a:pt x="0" y="0"/>
                </a:lnTo>
                <a:close/>
              </a:path>
            </a:pathLst>
          </a:custGeom>
          <a:blipFill>
            <a:blip r:embed="rId3"/>
            <a:stretch>
              <a:fillRect/>
            </a:stretch>
          </a:blipFill>
        </p:spPr>
      </p:sp>
      <p:grpSp>
        <p:nvGrpSpPr>
          <p:cNvPr id="2" name="Group 2"/>
          <p:cNvGrpSpPr/>
          <p:nvPr/>
        </p:nvGrpSpPr>
        <p:grpSpPr>
          <a:xfrm rot="5400000">
            <a:off x="-5699393" y="2846277"/>
            <a:ext cx="10511830" cy="4594448"/>
            <a:chOff x="0" y="0"/>
            <a:chExt cx="14015773" cy="6125931"/>
          </a:xfrm>
        </p:grpSpPr>
        <p:sp>
          <p:nvSpPr>
            <p:cNvPr id="3" name="Freeform 3"/>
            <p:cNvSpPr/>
            <p:nvPr/>
          </p:nvSpPr>
          <p:spPr>
            <a:xfrm>
              <a:off x="0" y="0"/>
              <a:ext cx="14015720" cy="6125972"/>
            </a:xfrm>
            <a:custGeom>
              <a:avLst/>
              <a:gdLst/>
              <a:ahLst/>
              <a:cxnLst/>
              <a:rect l="l" t="t" r="r" b="b"/>
              <a:pathLst>
                <a:path w="14015720" h="6125972">
                  <a:moveTo>
                    <a:pt x="0" y="0"/>
                  </a:moveTo>
                  <a:lnTo>
                    <a:pt x="14015720" y="0"/>
                  </a:lnTo>
                  <a:lnTo>
                    <a:pt x="14015720" y="6125972"/>
                  </a:lnTo>
                  <a:lnTo>
                    <a:pt x="0" y="6125972"/>
                  </a:lnTo>
                  <a:lnTo>
                    <a:pt x="0" y="0"/>
                  </a:lnTo>
                  <a:close/>
                </a:path>
              </a:pathLst>
            </a:custGeom>
            <a:blipFill>
              <a:blip r:embed="rId4"/>
              <a:stretch>
                <a:fillRect t="-20671" b="-20671"/>
              </a:stretch>
            </a:blipFill>
          </p:spPr>
        </p:sp>
      </p:grpSp>
      <p:sp>
        <p:nvSpPr>
          <p:cNvPr id="4" name="TextBox 4"/>
          <p:cNvSpPr txBox="1"/>
          <p:nvPr/>
        </p:nvSpPr>
        <p:spPr>
          <a:xfrm>
            <a:off x="3200400" y="530371"/>
            <a:ext cx="15909246" cy="1377950"/>
          </a:xfrm>
          <a:prstGeom prst="rect">
            <a:avLst/>
          </a:prstGeom>
        </p:spPr>
        <p:txBody>
          <a:bodyPr lIns="0" tIns="0" rIns="0" bIns="0" rtlCol="0" anchor="t">
            <a:spAutoFit/>
          </a:bodyPr>
          <a:lstStyle/>
          <a:p>
            <a:pPr algn="l">
              <a:lnSpc>
                <a:spcPts val="11200"/>
              </a:lnSpc>
            </a:pPr>
            <a:r>
              <a:rPr lang="en-US" sz="8000" b="1">
                <a:solidFill>
                  <a:srgbClr val="64CAF4"/>
                </a:solidFill>
                <a:latin typeface="Source Sans Pro Bold"/>
                <a:ea typeface="Source Sans Pro Bold"/>
                <a:cs typeface="Source Sans Pro Bold"/>
                <a:sym typeface="Source Sans Pro Bold"/>
              </a:rPr>
              <a:t>Motivation</a:t>
            </a:r>
          </a:p>
        </p:txBody>
      </p:sp>
      <p:sp>
        <p:nvSpPr>
          <p:cNvPr id="5" name="Freeform 5"/>
          <p:cNvSpPr/>
          <p:nvPr/>
        </p:nvSpPr>
        <p:spPr>
          <a:xfrm>
            <a:off x="1782562" y="1908321"/>
            <a:ext cx="8052694" cy="4476634"/>
          </a:xfrm>
          <a:custGeom>
            <a:avLst/>
            <a:gdLst/>
            <a:ahLst/>
            <a:cxnLst/>
            <a:rect l="l" t="t" r="r" b="b"/>
            <a:pathLst>
              <a:path w="7503294" h="3634772">
                <a:moveTo>
                  <a:pt x="0" y="0"/>
                </a:moveTo>
                <a:lnTo>
                  <a:pt x="7503294" y="0"/>
                </a:lnTo>
                <a:lnTo>
                  <a:pt x="7503294" y="3634773"/>
                </a:lnTo>
                <a:lnTo>
                  <a:pt x="0" y="3634773"/>
                </a:lnTo>
                <a:lnTo>
                  <a:pt x="0" y="0"/>
                </a:lnTo>
                <a:close/>
              </a:path>
            </a:pathLst>
          </a:custGeom>
          <a:blipFill>
            <a:blip r:embed="rId3"/>
            <a:stretch>
              <a:fillRect/>
            </a:stretch>
          </a:blipFill>
        </p:spPr>
      </p:sp>
      <p:sp>
        <p:nvSpPr>
          <p:cNvPr id="6" name="TextBox 6"/>
          <p:cNvSpPr txBox="1"/>
          <p:nvPr/>
        </p:nvSpPr>
        <p:spPr>
          <a:xfrm>
            <a:off x="4930345" y="4002857"/>
            <a:ext cx="4475823" cy="2191434"/>
          </a:xfrm>
          <a:prstGeom prst="rect">
            <a:avLst/>
          </a:prstGeom>
        </p:spPr>
        <p:txBody>
          <a:bodyPr wrap="square" lIns="0" tIns="0" rIns="0" bIns="0" rtlCol="0" anchor="t">
            <a:spAutoFit/>
          </a:bodyPr>
          <a:lstStyle/>
          <a:p>
            <a:pPr algn="ctr">
              <a:lnSpc>
                <a:spcPts val="3360"/>
              </a:lnSpc>
              <a:spcBef>
                <a:spcPct val="0"/>
              </a:spcBef>
            </a:pPr>
            <a:r>
              <a:rPr lang="en-US" sz="3600" spc="8" dirty="0">
                <a:solidFill>
                  <a:srgbClr val="DCE6F2"/>
                </a:solidFill>
                <a:latin typeface="Source Sans Pro"/>
                <a:ea typeface="Source Sans Pro"/>
                <a:cs typeface="Source Sans Pro"/>
                <a:sym typeface="Source Sans Pro"/>
              </a:rPr>
              <a:t>Businesses struggle to manage the flood of messages, leading to delayed responses and dissatisfied customers.</a:t>
            </a:r>
          </a:p>
        </p:txBody>
      </p:sp>
      <p:sp>
        <p:nvSpPr>
          <p:cNvPr id="7" name="Freeform 7"/>
          <p:cNvSpPr/>
          <p:nvPr/>
        </p:nvSpPr>
        <p:spPr>
          <a:xfrm>
            <a:off x="3055191" y="3488641"/>
            <a:ext cx="1344292" cy="1258789"/>
          </a:xfrm>
          <a:custGeom>
            <a:avLst/>
            <a:gdLst/>
            <a:ahLst/>
            <a:cxnLst/>
            <a:rect l="l" t="t" r="r" b="b"/>
            <a:pathLst>
              <a:path w="1344292" h="1258789">
                <a:moveTo>
                  <a:pt x="0" y="0"/>
                </a:moveTo>
                <a:lnTo>
                  <a:pt x="1344292" y="0"/>
                </a:lnTo>
                <a:lnTo>
                  <a:pt x="1344292" y="1258789"/>
                </a:lnTo>
                <a:lnTo>
                  <a:pt x="0" y="12587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727337" y="3119728"/>
            <a:ext cx="737825" cy="737825"/>
          </a:xfrm>
          <a:custGeom>
            <a:avLst/>
            <a:gdLst/>
            <a:ahLst/>
            <a:cxnLst/>
            <a:rect l="l" t="t" r="r" b="b"/>
            <a:pathLst>
              <a:path w="737825" h="737825">
                <a:moveTo>
                  <a:pt x="0" y="0"/>
                </a:moveTo>
                <a:lnTo>
                  <a:pt x="737825" y="0"/>
                </a:lnTo>
                <a:lnTo>
                  <a:pt x="737825" y="737825"/>
                </a:lnTo>
                <a:lnTo>
                  <a:pt x="0" y="7378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939954" y="3396947"/>
            <a:ext cx="156296" cy="222701"/>
          </a:xfrm>
          <a:custGeom>
            <a:avLst/>
            <a:gdLst/>
            <a:ahLst/>
            <a:cxnLst/>
            <a:rect l="l" t="t" r="r" b="b"/>
            <a:pathLst>
              <a:path w="156296" h="222701">
                <a:moveTo>
                  <a:pt x="0" y="0"/>
                </a:moveTo>
                <a:lnTo>
                  <a:pt x="156296" y="0"/>
                </a:lnTo>
                <a:lnTo>
                  <a:pt x="156296" y="222701"/>
                </a:lnTo>
                <a:lnTo>
                  <a:pt x="0" y="2227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3832519" y="3357633"/>
            <a:ext cx="88132" cy="262015"/>
          </a:xfrm>
          <a:custGeom>
            <a:avLst/>
            <a:gdLst/>
            <a:ahLst/>
            <a:cxnLst/>
            <a:rect l="l" t="t" r="r" b="b"/>
            <a:pathLst>
              <a:path w="88132" h="262015">
                <a:moveTo>
                  <a:pt x="0" y="0"/>
                </a:moveTo>
                <a:lnTo>
                  <a:pt x="88132" y="0"/>
                </a:lnTo>
                <a:lnTo>
                  <a:pt x="88132" y="262015"/>
                </a:lnTo>
                <a:lnTo>
                  <a:pt x="0" y="2620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4118607" y="3396947"/>
            <a:ext cx="156296" cy="222701"/>
          </a:xfrm>
          <a:custGeom>
            <a:avLst/>
            <a:gdLst/>
            <a:ahLst/>
            <a:cxnLst/>
            <a:rect l="l" t="t" r="r" b="b"/>
            <a:pathLst>
              <a:path w="156296" h="222701">
                <a:moveTo>
                  <a:pt x="0" y="0"/>
                </a:moveTo>
                <a:lnTo>
                  <a:pt x="156296" y="0"/>
                </a:lnTo>
                <a:lnTo>
                  <a:pt x="156296" y="222701"/>
                </a:lnTo>
                <a:lnTo>
                  <a:pt x="0" y="2227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4274903" y="3396947"/>
            <a:ext cx="156296" cy="222701"/>
          </a:xfrm>
          <a:custGeom>
            <a:avLst/>
            <a:gdLst/>
            <a:ahLst/>
            <a:cxnLst/>
            <a:rect l="l" t="t" r="r" b="b"/>
            <a:pathLst>
              <a:path w="156296" h="222701">
                <a:moveTo>
                  <a:pt x="0" y="0"/>
                </a:moveTo>
                <a:lnTo>
                  <a:pt x="156296" y="0"/>
                </a:lnTo>
                <a:lnTo>
                  <a:pt x="156296" y="222701"/>
                </a:lnTo>
                <a:lnTo>
                  <a:pt x="0" y="2227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0674201" y="5548061"/>
            <a:ext cx="1864043" cy="2315515"/>
          </a:xfrm>
          <a:custGeom>
            <a:avLst/>
            <a:gdLst/>
            <a:ahLst/>
            <a:cxnLst/>
            <a:rect l="l" t="t" r="r" b="b"/>
            <a:pathLst>
              <a:path w="1588393" h="1701091">
                <a:moveTo>
                  <a:pt x="0" y="0"/>
                </a:moveTo>
                <a:lnTo>
                  <a:pt x="1588393" y="0"/>
                </a:lnTo>
                <a:lnTo>
                  <a:pt x="1588393" y="1701091"/>
                </a:lnTo>
                <a:lnTo>
                  <a:pt x="0" y="1701091"/>
                </a:lnTo>
                <a:lnTo>
                  <a:pt x="0" y="0"/>
                </a:lnTo>
                <a:close/>
              </a:path>
            </a:pathLst>
          </a:custGeom>
          <a:blipFill>
            <a:blip r:embed="rId13"/>
            <a:stretch>
              <a:fillRect/>
            </a:stretch>
          </a:blipFill>
        </p:spPr>
      </p:sp>
      <p:sp>
        <p:nvSpPr>
          <p:cNvPr id="15" name="TextBox 15"/>
          <p:cNvSpPr txBox="1"/>
          <p:nvPr/>
        </p:nvSpPr>
        <p:spPr>
          <a:xfrm>
            <a:off x="12880552" y="6543182"/>
            <a:ext cx="4684446" cy="2640788"/>
          </a:xfrm>
          <a:prstGeom prst="rect">
            <a:avLst/>
          </a:prstGeom>
        </p:spPr>
        <p:txBody>
          <a:bodyPr wrap="square" lIns="0" tIns="0" rIns="0" bIns="0" rtlCol="0" anchor="t">
            <a:spAutoFit/>
          </a:bodyPr>
          <a:lstStyle/>
          <a:p>
            <a:pPr algn="ctr">
              <a:lnSpc>
                <a:spcPts val="3360"/>
              </a:lnSpc>
              <a:spcBef>
                <a:spcPct val="0"/>
              </a:spcBef>
            </a:pPr>
            <a:r>
              <a:rPr lang="en-US" sz="3600" spc="8" dirty="0">
                <a:solidFill>
                  <a:srgbClr val="DCE6F2"/>
                </a:solidFill>
                <a:latin typeface="Source Sans Pro"/>
                <a:ea typeface="Source Sans Pro"/>
                <a:cs typeface="Source Sans Pro"/>
                <a:sym typeface="Source Sans Pro"/>
              </a:rPr>
              <a:t>Businesses manually manage advertisements and customer segmentation, leading to inefficiencies and missed </a:t>
            </a:r>
            <a:r>
              <a:rPr lang="en-US" sz="4000" spc="8" dirty="0">
                <a:solidFill>
                  <a:srgbClr val="DCE6F2"/>
                </a:solidFill>
                <a:latin typeface="Source Sans Pro"/>
                <a:ea typeface="Source Sans Pro"/>
                <a:cs typeface="Source Sans Pro"/>
                <a:sym typeface="Source Sans Pro"/>
              </a:rPr>
              <a:t>opportunities</a:t>
            </a:r>
            <a:r>
              <a:rPr lang="en-US" sz="3600" spc="8" dirty="0">
                <a:solidFill>
                  <a:srgbClr val="DCE6F2"/>
                </a:solidFill>
                <a:latin typeface="Source Sans Pro"/>
                <a:ea typeface="Source Sans Pro"/>
                <a:cs typeface="Source Sans Pro"/>
                <a:sym typeface="Source Sans Pro"/>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5" name="TextBox 5"/>
          <p:cNvSpPr txBox="1"/>
          <p:nvPr/>
        </p:nvSpPr>
        <p:spPr>
          <a:xfrm>
            <a:off x="-891209" y="70447"/>
            <a:ext cx="6291191" cy="1193799"/>
          </a:xfrm>
          <a:prstGeom prst="rect">
            <a:avLst/>
          </a:prstGeom>
        </p:spPr>
        <p:txBody>
          <a:bodyPr lIns="0" tIns="0" rIns="0" bIns="0" rtlCol="0" anchor="t">
            <a:spAutoFit/>
          </a:bodyPr>
          <a:lstStyle/>
          <a:p>
            <a:pPr algn="ctr">
              <a:lnSpc>
                <a:spcPts val="9800"/>
              </a:lnSpc>
            </a:pPr>
            <a:r>
              <a:rPr lang="en-US" sz="7000" b="1" dirty="0">
                <a:solidFill>
                  <a:srgbClr val="56AAF0"/>
                </a:solidFill>
                <a:latin typeface="Source Sans Pro Bold"/>
                <a:ea typeface="Source Sans Pro Bold"/>
                <a:cs typeface="Source Sans Pro Bold"/>
                <a:sym typeface="Source Sans Pro Bold"/>
              </a:rPr>
              <a:t>Interface</a:t>
            </a:r>
          </a:p>
        </p:txBody>
      </p:sp>
      <p:pic>
        <p:nvPicPr>
          <p:cNvPr id="8194" name="Picture 2">
            <a:extLst>
              <a:ext uri="{FF2B5EF4-FFF2-40B4-BE49-F238E27FC236}">
                <a16:creationId xmlns:a16="http://schemas.microsoft.com/office/drawing/2014/main" id="{1A092BE0-110A-07A4-9997-CD6E69E43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042" y="1523280"/>
            <a:ext cx="6770079" cy="75826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0E1CA1D-A71B-23FC-6D7E-2102EED2C2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1499" y="4762500"/>
            <a:ext cx="6926946" cy="1501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211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5" name="TextBox 5"/>
          <p:cNvSpPr txBox="1"/>
          <p:nvPr/>
        </p:nvSpPr>
        <p:spPr>
          <a:xfrm>
            <a:off x="-891209" y="70447"/>
            <a:ext cx="6291191" cy="1193799"/>
          </a:xfrm>
          <a:prstGeom prst="rect">
            <a:avLst/>
          </a:prstGeom>
        </p:spPr>
        <p:txBody>
          <a:bodyPr lIns="0" tIns="0" rIns="0" bIns="0" rtlCol="0" anchor="t">
            <a:spAutoFit/>
          </a:bodyPr>
          <a:lstStyle/>
          <a:p>
            <a:pPr algn="ctr">
              <a:lnSpc>
                <a:spcPts val="9800"/>
              </a:lnSpc>
            </a:pPr>
            <a:r>
              <a:rPr lang="en-US" sz="7000" b="1" dirty="0">
                <a:solidFill>
                  <a:srgbClr val="56AAF0"/>
                </a:solidFill>
                <a:latin typeface="Source Sans Pro Bold"/>
                <a:ea typeface="Source Sans Pro Bold"/>
                <a:cs typeface="Source Sans Pro Bold"/>
                <a:sym typeface="Source Sans Pro Bold"/>
              </a:rPr>
              <a:t>Interface</a:t>
            </a:r>
          </a:p>
        </p:txBody>
      </p:sp>
      <p:pic>
        <p:nvPicPr>
          <p:cNvPr id="9220" name="Picture 4">
            <a:extLst>
              <a:ext uri="{FF2B5EF4-FFF2-40B4-BE49-F238E27FC236}">
                <a16:creationId xmlns:a16="http://schemas.microsoft.com/office/drawing/2014/main" id="{AE8586E9-4B13-3048-F4D6-9748649BB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106" y="1515726"/>
            <a:ext cx="14301788" cy="775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751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4" name="Freeform 4"/>
          <p:cNvSpPr/>
          <p:nvPr/>
        </p:nvSpPr>
        <p:spPr>
          <a:xfrm>
            <a:off x="3464893" y="3138111"/>
            <a:ext cx="13574632" cy="6876233"/>
          </a:xfrm>
          <a:custGeom>
            <a:avLst/>
            <a:gdLst/>
            <a:ahLst/>
            <a:cxnLst/>
            <a:rect l="l" t="t" r="r" b="b"/>
            <a:pathLst>
              <a:path w="13574632" h="6876233">
                <a:moveTo>
                  <a:pt x="0" y="0"/>
                </a:moveTo>
                <a:lnTo>
                  <a:pt x="13574633" y="0"/>
                </a:lnTo>
                <a:lnTo>
                  <a:pt x="13574633" y="6876233"/>
                </a:lnTo>
                <a:lnTo>
                  <a:pt x="0" y="6876233"/>
                </a:lnTo>
                <a:lnTo>
                  <a:pt x="0" y="0"/>
                </a:lnTo>
                <a:close/>
              </a:path>
            </a:pathLst>
          </a:custGeom>
          <a:blipFill>
            <a:blip r:embed="rId4"/>
            <a:stretch>
              <a:fillRect/>
            </a:stretch>
          </a:blipFill>
        </p:spPr>
      </p:sp>
      <p:sp>
        <p:nvSpPr>
          <p:cNvPr id="5" name="TextBox 5"/>
          <p:cNvSpPr txBox="1"/>
          <p:nvPr/>
        </p:nvSpPr>
        <p:spPr>
          <a:xfrm>
            <a:off x="-463075" y="204898"/>
            <a:ext cx="6291191" cy="2432049"/>
          </a:xfrm>
          <a:prstGeom prst="rect">
            <a:avLst/>
          </a:prstGeom>
        </p:spPr>
        <p:txBody>
          <a:bodyPr lIns="0" tIns="0" rIns="0" bIns="0" rtlCol="0" anchor="t">
            <a:spAutoFit/>
          </a:bodyPr>
          <a:lstStyle/>
          <a:p>
            <a:pPr algn="ctr">
              <a:lnSpc>
                <a:spcPts val="9800"/>
              </a:lnSpc>
            </a:pPr>
            <a:r>
              <a:rPr lang="en-US" sz="7000" b="1">
                <a:solidFill>
                  <a:srgbClr val="56AAF0"/>
                </a:solidFill>
                <a:latin typeface="Source Sans Pro Bold"/>
                <a:ea typeface="Source Sans Pro Bold"/>
                <a:cs typeface="Source Sans Pro Bold"/>
                <a:sym typeface="Source Sans Pro Bold"/>
              </a:rPr>
              <a:t>Testing Plan</a:t>
            </a:r>
          </a:p>
          <a:p>
            <a:pPr algn="ctr">
              <a:lnSpc>
                <a:spcPts val="9800"/>
              </a:lnSpc>
            </a:pPr>
            <a:endParaRPr lang="en-US" sz="7000" b="1">
              <a:solidFill>
                <a:srgbClr val="56AAF0"/>
              </a:solidFill>
              <a:latin typeface="Source Sans Pro Bold"/>
              <a:ea typeface="Source Sans Pro Bold"/>
              <a:cs typeface="Source Sans Pro Bold"/>
              <a:sym typeface="Source Sans Pro Bold"/>
            </a:endParaRPr>
          </a:p>
        </p:txBody>
      </p:sp>
      <p:sp>
        <p:nvSpPr>
          <p:cNvPr id="6" name="TextBox 6"/>
          <p:cNvSpPr txBox="1"/>
          <p:nvPr/>
        </p:nvSpPr>
        <p:spPr>
          <a:xfrm>
            <a:off x="1338668" y="1891463"/>
            <a:ext cx="4061314" cy="745484"/>
          </a:xfrm>
          <a:prstGeom prst="rect">
            <a:avLst/>
          </a:prstGeom>
        </p:spPr>
        <p:txBody>
          <a:bodyPr wrap="square" lIns="0" tIns="0" rIns="0" bIns="0" rtlCol="0" anchor="t">
            <a:spAutoFit/>
          </a:bodyPr>
          <a:lstStyle/>
          <a:p>
            <a:pPr algn="ctr">
              <a:lnSpc>
                <a:spcPts val="6160"/>
              </a:lnSpc>
              <a:spcBef>
                <a:spcPct val="0"/>
              </a:spcBef>
            </a:pPr>
            <a:r>
              <a:rPr lang="en-US" sz="4400" b="1" dirty="0">
                <a:solidFill>
                  <a:srgbClr val="064C7D"/>
                </a:solidFill>
                <a:latin typeface="Source Sans Pro Bold"/>
                <a:ea typeface="Source Sans Pro Bold"/>
                <a:cs typeface="Source Sans Pro Bold"/>
                <a:sym typeface="Source Sans Pro Bold"/>
              </a:rPr>
              <a:t>LOGIN TESTS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t="-78" b="-78"/>
            </a:stretch>
          </a:blipFill>
        </p:spPr>
      </p:sp>
      <p:sp>
        <p:nvSpPr>
          <p:cNvPr id="4" name="Freeform 4"/>
          <p:cNvSpPr/>
          <p:nvPr/>
        </p:nvSpPr>
        <p:spPr>
          <a:xfrm>
            <a:off x="5399982" y="347029"/>
            <a:ext cx="9982430" cy="9592942"/>
          </a:xfrm>
          <a:custGeom>
            <a:avLst/>
            <a:gdLst/>
            <a:ahLst/>
            <a:cxnLst/>
            <a:rect l="l" t="t" r="r" b="b"/>
            <a:pathLst>
              <a:path w="9982430" h="9592942">
                <a:moveTo>
                  <a:pt x="0" y="0"/>
                </a:moveTo>
                <a:lnTo>
                  <a:pt x="9982430" y="0"/>
                </a:lnTo>
                <a:lnTo>
                  <a:pt x="9982430" y="9592942"/>
                </a:lnTo>
                <a:lnTo>
                  <a:pt x="0" y="9592942"/>
                </a:lnTo>
                <a:lnTo>
                  <a:pt x="0" y="0"/>
                </a:lnTo>
                <a:close/>
              </a:path>
            </a:pathLst>
          </a:custGeom>
          <a:blipFill>
            <a:blip r:embed="rId4"/>
            <a:stretch>
              <a:fillRect/>
            </a:stretch>
          </a:blipFill>
        </p:spPr>
      </p:sp>
      <p:sp>
        <p:nvSpPr>
          <p:cNvPr id="5" name="TextBox 5"/>
          <p:cNvSpPr txBox="1"/>
          <p:nvPr/>
        </p:nvSpPr>
        <p:spPr>
          <a:xfrm>
            <a:off x="0" y="283216"/>
            <a:ext cx="4103727" cy="745484"/>
          </a:xfrm>
          <a:prstGeom prst="rect">
            <a:avLst/>
          </a:prstGeom>
        </p:spPr>
        <p:txBody>
          <a:bodyPr lIns="0" tIns="0" rIns="0" bIns="0" rtlCol="0" anchor="t">
            <a:spAutoFit/>
          </a:bodyPr>
          <a:lstStyle/>
          <a:p>
            <a:pPr algn="ctr">
              <a:lnSpc>
                <a:spcPts val="6160"/>
              </a:lnSpc>
              <a:spcBef>
                <a:spcPct val="0"/>
              </a:spcBef>
            </a:pPr>
            <a:r>
              <a:rPr lang="en-US" sz="4400" b="1">
                <a:solidFill>
                  <a:srgbClr val="064C7D"/>
                </a:solidFill>
                <a:latin typeface="Source Sans Pro Bold"/>
                <a:ea typeface="Source Sans Pro Bold"/>
                <a:cs typeface="Source Sans Pro Bold"/>
                <a:sym typeface="Source Sans Pro Bold"/>
              </a:rPr>
              <a:t>MANAGER TESTS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699393" y="2846277"/>
            <a:ext cx="10511830" cy="4594448"/>
            <a:chOff x="0" y="0"/>
            <a:chExt cx="14015773" cy="6125931"/>
          </a:xfrm>
        </p:grpSpPr>
        <p:sp>
          <p:nvSpPr>
            <p:cNvPr id="3" name="Freeform 3"/>
            <p:cNvSpPr/>
            <p:nvPr/>
          </p:nvSpPr>
          <p:spPr>
            <a:xfrm>
              <a:off x="0" y="0"/>
              <a:ext cx="14015720" cy="6125972"/>
            </a:xfrm>
            <a:custGeom>
              <a:avLst/>
              <a:gdLst/>
              <a:ahLst/>
              <a:cxnLst/>
              <a:rect l="l" t="t" r="r" b="b"/>
              <a:pathLst>
                <a:path w="14015720" h="6125972">
                  <a:moveTo>
                    <a:pt x="0" y="0"/>
                  </a:moveTo>
                  <a:lnTo>
                    <a:pt x="14015720" y="0"/>
                  </a:lnTo>
                  <a:lnTo>
                    <a:pt x="14015720" y="6125972"/>
                  </a:lnTo>
                  <a:lnTo>
                    <a:pt x="0" y="6125972"/>
                  </a:lnTo>
                  <a:lnTo>
                    <a:pt x="0" y="0"/>
                  </a:lnTo>
                  <a:close/>
                </a:path>
              </a:pathLst>
            </a:custGeom>
            <a:blipFill>
              <a:blip r:embed="rId3"/>
              <a:stretch>
                <a:fillRect t="-20671" b="-20671"/>
              </a:stretch>
            </a:blipFill>
          </p:spPr>
        </p:sp>
      </p:grpSp>
      <p:sp>
        <p:nvSpPr>
          <p:cNvPr id="4" name="TextBox 4"/>
          <p:cNvSpPr txBox="1"/>
          <p:nvPr/>
        </p:nvSpPr>
        <p:spPr>
          <a:xfrm>
            <a:off x="3200400" y="530371"/>
            <a:ext cx="15909246" cy="1377950"/>
          </a:xfrm>
          <a:prstGeom prst="rect">
            <a:avLst/>
          </a:prstGeom>
        </p:spPr>
        <p:txBody>
          <a:bodyPr lIns="0" tIns="0" rIns="0" bIns="0" rtlCol="0" anchor="t">
            <a:spAutoFit/>
          </a:bodyPr>
          <a:lstStyle/>
          <a:p>
            <a:pPr algn="l">
              <a:lnSpc>
                <a:spcPts val="11200"/>
              </a:lnSpc>
            </a:pPr>
            <a:r>
              <a:rPr lang="en-US" sz="8000" b="1" dirty="0">
                <a:solidFill>
                  <a:srgbClr val="64CAF4"/>
                </a:solidFill>
                <a:latin typeface="Source Sans Pro Bold"/>
                <a:ea typeface="Source Sans Pro Bold"/>
                <a:cs typeface="Source Sans Pro Bold"/>
                <a:sym typeface="Source Sans Pro Bold"/>
              </a:rPr>
              <a:t>Conclusion</a:t>
            </a:r>
          </a:p>
        </p:txBody>
      </p:sp>
      <p:sp>
        <p:nvSpPr>
          <p:cNvPr id="17" name="תיבת טקסט 16">
            <a:extLst>
              <a:ext uri="{FF2B5EF4-FFF2-40B4-BE49-F238E27FC236}">
                <a16:creationId xmlns:a16="http://schemas.microsoft.com/office/drawing/2014/main" id="{5AE48915-B6FF-F6B0-BD20-71659EE34CAB}"/>
              </a:ext>
            </a:extLst>
          </p:cNvPr>
          <p:cNvSpPr txBox="1"/>
          <p:nvPr/>
        </p:nvSpPr>
        <p:spPr>
          <a:xfrm>
            <a:off x="2743200" y="3314700"/>
            <a:ext cx="13736782" cy="3477875"/>
          </a:xfrm>
          <a:prstGeom prst="rect">
            <a:avLst/>
          </a:prstGeom>
          <a:noFill/>
        </p:spPr>
        <p:txBody>
          <a:bodyPr wrap="square">
            <a:spAutoFit/>
          </a:bodyPr>
          <a:lstStyle/>
          <a:p>
            <a:r>
              <a:rPr lang="en-US" sz="4400" dirty="0">
                <a:solidFill>
                  <a:schemeClr val="tx2"/>
                </a:solidFill>
              </a:rPr>
              <a:t>In conclusion, ShopLINK offers a scalable solution for businesses to manage their customer interactions on WhatsApp, automate responses, and segment customers for targeted marketing. Our system is user-friendly and integrates seamlessly with existing tools like WhatsApp</a:t>
            </a:r>
            <a:endParaRPr lang="he-IL" sz="4400" dirty="0">
              <a:solidFill>
                <a:schemeClr val="tx2"/>
              </a:solidFill>
            </a:endParaRPr>
          </a:p>
        </p:txBody>
      </p:sp>
    </p:spTree>
    <p:extLst>
      <p:ext uri="{BB962C8B-B14F-4D97-AF65-F5344CB8AC3E}">
        <p14:creationId xmlns:p14="http://schemas.microsoft.com/office/powerpoint/2010/main" val="37961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flipV="1">
            <a:off x="11351324" y="2398023"/>
            <a:ext cx="10522735" cy="5490954"/>
          </a:xfrm>
          <a:custGeom>
            <a:avLst/>
            <a:gdLst/>
            <a:ahLst/>
            <a:cxnLst/>
            <a:rect l="l" t="t" r="r" b="b"/>
            <a:pathLst>
              <a:path w="10522735" h="5490954">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l="-11" r="-11"/>
            </a:stretch>
          </a:blipFill>
        </p:spPr>
      </p:sp>
      <p:grpSp>
        <p:nvGrpSpPr>
          <p:cNvPr id="3" name="Group 3"/>
          <p:cNvGrpSpPr/>
          <p:nvPr/>
        </p:nvGrpSpPr>
        <p:grpSpPr>
          <a:xfrm>
            <a:off x="-4262586" y="-573763"/>
            <a:ext cx="11434572" cy="11434527"/>
            <a:chOff x="0" y="0"/>
            <a:chExt cx="15246096" cy="15246036"/>
          </a:xfrm>
        </p:grpSpPr>
        <p:sp>
          <p:nvSpPr>
            <p:cNvPr id="4" name="Freeform 4"/>
            <p:cNvSpPr/>
            <p:nvPr/>
          </p:nvSpPr>
          <p:spPr>
            <a:xfrm>
              <a:off x="0" y="0"/>
              <a:ext cx="15246096" cy="15245969"/>
            </a:xfrm>
            <a:custGeom>
              <a:avLst/>
              <a:gdLst/>
              <a:ahLst/>
              <a:cxnLst/>
              <a:rect l="l" t="t" r="r" b="b"/>
              <a:pathLst>
                <a:path w="15246096" h="15245969">
                  <a:moveTo>
                    <a:pt x="15246096" y="7623048"/>
                  </a:moveTo>
                  <a:cubicBezTo>
                    <a:pt x="15246096" y="11832971"/>
                    <a:pt x="11833098" y="15245969"/>
                    <a:pt x="7623048" y="15245969"/>
                  </a:cubicBezTo>
                  <a:cubicBezTo>
                    <a:pt x="3412998" y="15245969"/>
                    <a:pt x="0" y="11832971"/>
                    <a:pt x="0" y="7623048"/>
                  </a:cubicBezTo>
                  <a:cubicBezTo>
                    <a:pt x="0" y="3412998"/>
                    <a:pt x="3412998" y="0"/>
                    <a:pt x="7623048" y="0"/>
                  </a:cubicBezTo>
                  <a:cubicBezTo>
                    <a:pt x="11833098" y="0"/>
                    <a:pt x="15246096" y="3412998"/>
                    <a:pt x="15246096" y="7623048"/>
                  </a:cubicBezTo>
                  <a:close/>
                </a:path>
              </a:pathLst>
            </a:custGeom>
            <a:blipFill>
              <a:blip r:embed="rId4"/>
              <a:stretch>
                <a:fillRect l="-24999" r="-24999"/>
              </a:stretch>
            </a:blipFill>
          </p:spPr>
        </p:sp>
      </p:grpSp>
      <p:sp>
        <p:nvSpPr>
          <p:cNvPr id="5" name="TextBox 5"/>
          <p:cNvSpPr txBox="1"/>
          <p:nvPr/>
        </p:nvSpPr>
        <p:spPr>
          <a:xfrm>
            <a:off x="7413253" y="3616055"/>
            <a:ext cx="7004506" cy="2286000"/>
          </a:xfrm>
          <a:prstGeom prst="rect">
            <a:avLst/>
          </a:prstGeom>
        </p:spPr>
        <p:txBody>
          <a:bodyPr lIns="0" tIns="0" rIns="0" bIns="0" rtlCol="0" anchor="t">
            <a:spAutoFit/>
          </a:bodyPr>
          <a:lstStyle/>
          <a:p>
            <a:pPr algn="l">
              <a:lnSpc>
                <a:spcPts val="16798"/>
              </a:lnSpc>
            </a:pPr>
            <a:r>
              <a:rPr lang="en-US" sz="11999">
                <a:solidFill>
                  <a:srgbClr val="3275C5"/>
                </a:solidFill>
                <a:latin typeface="Dynamo Bold"/>
                <a:ea typeface="Dynamo Bold"/>
                <a:cs typeface="Dynamo Bold"/>
                <a:sym typeface="Dynamo Bold"/>
              </a:rPr>
              <a:t>THANK</a:t>
            </a:r>
          </a:p>
        </p:txBody>
      </p:sp>
      <p:sp>
        <p:nvSpPr>
          <p:cNvPr id="6" name="TextBox 6"/>
          <p:cNvSpPr txBox="1"/>
          <p:nvPr/>
        </p:nvSpPr>
        <p:spPr>
          <a:xfrm>
            <a:off x="12123504" y="3616055"/>
            <a:ext cx="3440472" cy="2286000"/>
          </a:xfrm>
          <a:prstGeom prst="rect">
            <a:avLst/>
          </a:prstGeom>
        </p:spPr>
        <p:txBody>
          <a:bodyPr lIns="0" tIns="0" rIns="0" bIns="0" rtlCol="0" anchor="t">
            <a:spAutoFit/>
          </a:bodyPr>
          <a:lstStyle/>
          <a:p>
            <a:pPr algn="l">
              <a:lnSpc>
                <a:spcPts val="16798"/>
              </a:lnSpc>
            </a:pPr>
            <a:r>
              <a:rPr lang="en-US" sz="11999" spc="47">
                <a:solidFill>
                  <a:srgbClr val="56AAF0"/>
                </a:solidFill>
                <a:latin typeface="Dynamo Bold"/>
                <a:ea typeface="Dynamo Bold"/>
                <a:cs typeface="Dynamo Bold"/>
                <a:sym typeface="Dynamo Bold"/>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TextBox 2"/>
          <p:cNvSpPr txBox="1"/>
          <p:nvPr/>
        </p:nvSpPr>
        <p:spPr>
          <a:xfrm>
            <a:off x="2590800" y="1476375"/>
            <a:ext cx="12954000" cy="1377950"/>
          </a:xfrm>
          <a:prstGeom prst="rect">
            <a:avLst/>
          </a:prstGeom>
        </p:spPr>
        <p:txBody>
          <a:bodyPr lIns="0" tIns="0" rIns="0" bIns="0" rtlCol="0" anchor="t">
            <a:spAutoFit/>
          </a:bodyPr>
          <a:lstStyle/>
          <a:p>
            <a:pPr algn="l">
              <a:lnSpc>
                <a:spcPts val="11200"/>
              </a:lnSpc>
            </a:pPr>
            <a:r>
              <a:rPr lang="en-US" sz="8000" b="1" dirty="0">
                <a:solidFill>
                  <a:srgbClr val="56AAF0"/>
                </a:solidFill>
                <a:latin typeface="Source Sans Pro Bold"/>
                <a:ea typeface="Source Sans Pro Bold"/>
                <a:cs typeface="Source Sans Pro Bold"/>
                <a:sym typeface="Source Sans Pro Bold"/>
              </a:rPr>
              <a:t>RELATED WORKS</a:t>
            </a:r>
          </a:p>
        </p:txBody>
      </p:sp>
      <p:sp>
        <p:nvSpPr>
          <p:cNvPr id="3" name="TextBox 3"/>
          <p:cNvSpPr txBox="1"/>
          <p:nvPr/>
        </p:nvSpPr>
        <p:spPr>
          <a:xfrm>
            <a:off x="2557393" y="3726612"/>
            <a:ext cx="14957366" cy="3655103"/>
          </a:xfrm>
          <a:prstGeom prst="rect">
            <a:avLst/>
          </a:prstGeom>
        </p:spPr>
        <p:txBody>
          <a:bodyPr lIns="0" tIns="0" rIns="0" bIns="0" rtlCol="0" anchor="t">
            <a:spAutoFit/>
          </a:bodyPr>
          <a:lstStyle/>
          <a:p>
            <a:pPr algn="l">
              <a:lnSpc>
                <a:spcPts val="4848"/>
              </a:lnSpc>
            </a:pPr>
            <a:r>
              <a:rPr lang="en-US" sz="3462" spc="12" dirty="0">
                <a:solidFill>
                  <a:srgbClr val="3275C5"/>
                </a:solidFill>
                <a:latin typeface="Source Sans Pro"/>
                <a:ea typeface="Source Sans Pro"/>
                <a:cs typeface="Source Sans Pro"/>
                <a:sym typeface="Source Sans Pro"/>
              </a:rPr>
              <a:t>Our app stands out in the competitive field of WhatsApp workflow management by offering advanced features beyond those provided by current solutions like Zoko, Zixflow, and Interact.... While these apps provide essential tools like bulk messaging and basic customer management, our app incorporates next-level clustering and topic extraction algorithms, personalized customer engagement, and a powerful analytics dashboard that delivers actionable insights.</a:t>
            </a:r>
          </a:p>
        </p:txBody>
      </p:sp>
      <p:sp>
        <p:nvSpPr>
          <p:cNvPr id="4" name="Freeform 4"/>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l="-67" r="-67"/>
            </a:stretch>
          </a:blipFill>
        </p:spPr>
      </p:sp>
      <p:sp>
        <p:nvSpPr>
          <p:cNvPr id="5" name="Freeform 5"/>
          <p:cNvSpPr/>
          <p:nvPr/>
        </p:nvSpPr>
        <p:spPr>
          <a:xfrm rot="7616117">
            <a:off x="14754144" y="7087147"/>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l="-67" r="-67"/>
            </a:stretch>
          </a:blipFill>
        </p:spPr>
      </p:sp>
    </p:spTree>
    <p:extLst>
      <p:ext uri="{BB962C8B-B14F-4D97-AF65-F5344CB8AC3E}">
        <p14:creationId xmlns:p14="http://schemas.microsoft.com/office/powerpoint/2010/main" val="402789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TextBox 2"/>
          <p:cNvSpPr txBox="1"/>
          <p:nvPr/>
        </p:nvSpPr>
        <p:spPr>
          <a:xfrm>
            <a:off x="2590800" y="1476375"/>
            <a:ext cx="12954000" cy="1377950"/>
          </a:xfrm>
          <a:prstGeom prst="rect">
            <a:avLst/>
          </a:prstGeom>
        </p:spPr>
        <p:txBody>
          <a:bodyPr lIns="0" tIns="0" rIns="0" bIns="0" rtlCol="0" anchor="t">
            <a:spAutoFit/>
          </a:bodyPr>
          <a:lstStyle/>
          <a:p>
            <a:pPr algn="l">
              <a:lnSpc>
                <a:spcPts val="11200"/>
              </a:lnSpc>
            </a:pPr>
            <a:r>
              <a:rPr lang="en-US" sz="8000" b="1">
                <a:solidFill>
                  <a:srgbClr val="56AAF0"/>
                </a:solidFill>
                <a:latin typeface="Source Sans Pro Bold"/>
                <a:ea typeface="Source Sans Pro Bold"/>
                <a:cs typeface="Source Sans Pro Bold"/>
                <a:sym typeface="Source Sans Pro Bold"/>
              </a:rPr>
              <a:t>INTRODUCTION</a:t>
            </a:r>
          </a:p>
        </p:txBody>
      </p:sp>
      <p:sp>
        <p:nvSpPr>
          <p:cNvPr id="3" name="TextBox 3"/>
          <p:cNvSpPr txBox="1"/>
          <p:nvPr/>
        </p:nvSpPr>
        <p:spPr>
          <a:xfrm>
            <a:off x="2590800" y="3869908"/>
            <a:ext cx="14957366" cy="1883111"/>
          </a:xfrm>
          <a:prstGeom prst="rect">
            <a:avLst/>
          </a:prstGeom>
        </p:spPr>
        <p:txBody>
          <a:bodyPr lIns="0" tIns="0" rIns="0" bIns="0" rtlCol="0" anchor="t">
            <a:spAutoFit/>
          </a:bodyPr>
          <a:lstStyle/>
          <a:p>
            <a:pPr algn="l">
              <a:lnSpc>
                <a:spcPts val="4848"/>
              </a:lnSpc>
            </a:pPr>
            <a:r>
              <a:rPr lang="en-US" sz="3462" spc="12" dirty="0">
                <a:solidFill>
                  <a:srgbClr val="3275C5"/>
                </a:solidFill>
                <a:latin typeface="Source Sans Pro"/>
                <a:ea typeface="Source Sans Pro"/>
                <a:cs typeface="Source Sans Pro"/>
                <a:sym typeface="Source Sans Pro"/>
              </a:rPr>
              <a:t>ShopLINK is a business solution that helps companies manage customer interactions via WhatsApp, addressing communication overload and automating marketing efforts.</a:t>
            </a:r>
          </a:p>
        </p:txBody>
      </p:sp>
      <p:sp>
        <p:nvSpPr>
          <p:cNvPr id="4" name="Freeform 4"/>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l="-67" r="-67"/>
            </a:stretch>
          </a:blipFill>
        </p:spPr>
      </p:sp>
      <p:sp>
        <p:nvSpPr>
          <p:cNvPr id="5" name="Freeform 5"/>
          <p:cNvSpPr/>
          <p:nvPr/>
        </p:nvSpPr>
        <p:spPr>
          <a:xfrm rot="7616117">
            <a:off x="14754144" y="7087147"/>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l="-67" r="-67"/>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4372" y="4048652"/>
            <a:ext cx="18288000" cy="4655127"/>
          </a:xfrm>
          <a:custGeom>
            <a:avLst/>
            <a:gdLst/>
            <a:ahLst/>
            <a:cxnLst/>
            <a:rect l="l" t="t" r="r" b="b"/>
            <a:pathLst>
              <a:path w="18288000" h="4655127">
                <a:moveTo>
                  <a:pt x="0" y="0"/>
                </a:moveTo>
                <a:lnTo>
                  <a:pt x="18288000" y="0"/>
                </a:lnTo>
                <a:lnTo>
                  <a:pt x="18288000" y="4655127"/>
                </a:lnTo>
                <a:lnTo>
                  <a:pt x="0" y="4655127"/>
                </a:lnTo>
                <a:lnTo>
                  <a:pt x="0" y="0"/>
                </a:lnTo>
                <a:close/>
              </a:path>
            </a:pathLst>
          </a:custGeom>
          <a:blipFill>
            <a:blip r:embed="rId3">
              <a:extLst>
                <a:ext uri="{96DAC541-7B7A-43D3-8B79-37D633B846F1}">
                  <asvg:svgBlip xmlns:asvg="http://schemas.microsoft.com/office/drawing/2016/SVG/main" r:embed="rId4"/>
                </a:ext>
              </a:extLst>
            </a:blip>
            <a:stretch>
              <a:fillRect t="-232" b="-232"/>
            </a:stretch>
          </a:blipFill>
        </p:spPr>
      </p:sp>
      <p:grpSp>
        <p:nvGrpSpPr>
          <p:cNvPr id="3" name="Group 3"/>
          <p:cNvGrpSpPr/>
          <p:nvPr/>
        </p:nvGrpSpPr>
        <p:grpSpPr>
          <a:xfrm>
            <a:off x="615872" y="5090341"/>
            <a:ext cx="4762500" cy="2571750"/>
            <a:chOff x="0" y="0"/>
            <a:chExt cx="10464008" cy="5650564"/>
          </a:xfrm>
        </p:grpSpPr>
        <p:sp>
          <p:nvSpPr>
            <p:cNvPr id="4" name="Freeform 4"/>
            <p:cNvSpPr/>
            <p:nvPr/>
          </p:nvSpPr>
          <p:spPr>
            <a:xfrm>
              <a:off x="0" y="0"/>
              <a:ext cx="10463953" cy="5650555"/>
            </a:xfrm>
            <a:custGeom>
              <a:avLst/>
              <a:gdLst/>
              <a:ahLst/>
              <a:cxnLst/>
              <a:rect l="l" t="t" r="r" b="b"/>
              <a:pathLst>
                <a:path w="10463953" h="5650555">
                  <a:moveTo>
                    <a:pt x="10463953" y="2825278"/>
                  </a:moveTo>
                  <a:cubicBezTo>
                    <a:pt x="10463953" y="4385506"/>
                    <a:pt x="8121535" y="5650555"/>
                    <a:pt x="5231976" y="5650555"/>
                  </a:cubicBezTo>
                  <a:cubicBezTo>
                    <a:pt x="2342417" y="5650555"/>
                    <a:pt x="0" y="4385645"/>
                    <a:pt x="0" y="2825278"/>
                  </a:cubicBezTo>
                  <a:cubicBezTo>
                    <a:pt x="0" y="1264910"/>
                    <a:pt x="2342417" y="0"/>
                    <a:pt x="5231976" y="0"/>
                  </a:cubicBezTo>
                  <a:cubicBezTo>
                    <a:pt x="8121535" y="0"/>
                    <a:pt x="10463953" y="1264910"/>
                    <a:pt x="10463953" y="2825278"/>
                  </a:cubicBezTo>
                  <a:close/>
                </a:path>
              </a:pathLst>
            </a:custGeom>
            <a:blipFill>
              <a:blip r:embed="rId5"/>
              <a:stretch>
                <a:fillRect l="-18520" r="-11210"/>
              </a:stretch>
            </a:blipFill>
          </p:spPr>
        </p:sp>
      </p:grpSp>
      <p:grpSp>
        <p:nvGrpSpPr>
          <p:cNvPr id="5" name="Group 5"/>
          <p:cNvGrpSpPr/>
          <p:nvPr/>
        </p:nvGrpSpPr>
        <p:grpSpPr>
          <a:xfrm>
            <a:off x="12998372" y="5090341"/>
            <a:ext cx="4762500" cy="2571750"/>
            <a:chOff x="0" y="0"/>
            <a:chExt cx="10390765" cy="5611013"/>
          </a:xfrm>
        </p:grpSpPr>
        <p:sp>
          <p:nvSpPr>
            <p:cNvPr id="6" name="Freeform 6"/>
            <p:cNvSpPr/>
            <p:nvPr/>
          </p:nvSpPr>
          <p:spPr>
            <a:xfrm>
              <a:off x="0" y="0"/>
              <a:ext cx="10390711" cy="5611005"/>
            </a:xfrm>
            <a:custGeom>
              <a:avLst/>
              <a:gdLst/>
              <a:ahLst/>
              <a:cxnLst/>
              <a:rect l="l" t="t" r="r" b="b"/>
              <a:pathLst>
                <a:path w="10390711" h="5611005">
                  <a:moveTo>
                    <a:pt x="10390711" y="2805502"/>
                  </a:moveTo>
                  <a:cubicBezTo>
                    <a:pt x="10390711" y="4354809"/>
                    <a:pt x="8064689" y="5611005"/>
                    <a:pt x="5195355" y="5611005"/>
                  </a:cubicBezTo>
                  <a:cubicBezTo>
                    <a:pt x="2326022" y="5611005"/>
                    <a:pt x="0" y="4354948"/>
                    <a:pt x="0" y="2805502"/>
                  </a:cubicBezTo>
                  <a:cubicBezTo>
                    <a:pt x="0" y="1256056"/>
                    <a:pt x="2326022" y="0"/>
                    <a:pt x="5195355" y="0"/>
                  </a:cubicBezTo>
                  <a:cubicBezTo>
                    <a:pt x="8064689" y="0"/>
                    <a:pt x="10390711" y="1256056"/>
                    <a:pt x="10390711" y="2805502"/>
                  </a:cubicBezTo>
                  <a:close/>
                </a:path>
              </a:pathLst>
            </a:custGeom>
            <a:blipFill>
              <a:blip r:embed="rId6"/>
              <a:stretch>
                <a:fillRect l="-11891" r="-11891"/>
              </a:stretch>
            </a:blipFill>
          </p:spPr>
        </p:sp>
      </p:grpSp>
      <p:grpSp>
        <p:nvGrpSpPr>
          <p:cNvPr id="7" name="Group 7"/>
          <p:cNvGrpSpPr/>
          <p:nvPr/>
        </p:nvGrpSpPr>
        <p:grpSpPr>
          <a:xfrm>
            <a:off x="6807122" y="5090341"/>
            <a:ext cx="4762500" cy="2571750"/>
            <a:chOff x="0" y="0"/>
            <a:chExt cx="6988391" cy="3773731"/>
          </a:xfrm>
        </p:grpSpPr>
        <p:sp>
          <p:nvSpPr>
            <p:cNvPr id="8" name="Freeform 8"/>
            <p:cNvSpPr/>
            <p:nvPr/>
          </p:nvSpPr>
          <p:spPr>
            <a:xfrm>
              <a:off x="0" y="0"/>
              <a:ext cx="6988354" cy="3773725"/>
            </a:xfrm>
            <a:custGeom>
              <a:avLst/>
              <a:gdLst/>
              <a:ahLst/>
              <a:cxnLst/>
              <a:rect l="l" t="t" r="r" b="b"/>
              <a:pathLst>
                <a:path w="6988354" h="3773725">
                  <a:moveTo>
                    <a:pt x="6988354" y="1886863"/>
                  </a:moveTo>
                  <a:cubicBezTo>
                    <a:pt x="6988354" y="2928862"/>
                    <a:pt x="5423970" y="3773725"/>
                    <a:pt x="3494177" y="3773725"/>
                  </a:cubicBezTo>
                  <a:cubicBezTo>
                    <a:pt x="1564384" y="3773725"/>
                    <a:pt x="0" y="2928955"/>
                    <a:pt x="0" y="1886863"/>
                  </a:cubicBezTo>
                  <a:cubicBezTo>
                    <a:pt x="0" y="844771"/>
                    <a:pt x="1564384" y="0"/>
                    <a:pt x="3494177" y="0"/>
                  </a:cubicBezTo>
                  <a:cubicBezTo>
                    <a:pt x="5423970" y="0"/>
                    <a:pt x="6988354" y="844771"/>
                    <a:pt x="6988354" y="1886863"/>
                  </a:cubicBezTo>
                  <a:close/>
                </a:path>
              </a:pathLst>
            </a:custGeom>
            <a:blipFill>
              <a:blip r:embed="rId7"/>
              <a:stretch>
                <a:fillRect t="-4397" b="-4397"/>
              </a:stretch>
            </a:blipFill>
          </p:spPr>
        </p:sp>
      </p:grpSp>
      <p:sp>
        <p:nvSpPr>
          <p:cNvPr id="9" name="TextBox 9"/>
          <p:cNvSpPr txBox="1"/>
          <p:nvPr/>
        </p:nvSpPr>
        <p:spPr>
          <a:xfrm>
            <a:off x="5327494" y="258763"/>
            <a:ext cx="7721756" cy="1377950"/>
          </a:xfrm>
          <a:prstGeom prst="rect">
            <a:avLst/>
          </a:prstGeom>
        </p:spPr>
        <p:txBody>
          <a:bodyPr lIns="0" tIns="0" rIns="0" bIns="0" rtlCol="0" anchor="t">
            <a:spAutoFit/>
          </a:bodyPr>
          <a:lstStyle/>
          <a:p>
            <a:pPr algn="ctr">
              <a:lnSpc>
                <a:spcPts val="11200"/>
              </a:lnSpc>
            </a:pPr>
            <a:r>
              <a:rPr lang="en-US" sz="8000" b="1">
                <a:solidFill>
                  <a:srgbClr val="56AAF0"/>
                </a:solidFill>
                <a:latin typeface="Source Sans Pro Bold"/>
                <a:ea typeface="Source Sans Pro Bold"/>
                <a:cs typeface="Source Sans Pro Bold"/>
                <a:sym typeface="Source Sans Pro Bold"/>
              </a:rPr>
              <a:t>OUR SOLUTION</a:t>
            </a:r>
          </a:p>
        </p:txBody>
      </p:sp>
      <p:sp>
        <p:nvSpPr>
          <p:cNvPr id="10" name="TextBox 10"/>
          <p:cNvSpPr txBox="1"/>
          <p:nvPr/>
        </p:nvSpPr>
        <p:spPr>
          <a:xfrm>
            <a:off x="12646749" y="8789497"/>
            <a:ext cx="5114123" cy="495275"/>
          </a:xfrm>
          <a:prstGeom prst="rect">
            <a:avLst/>
          </a:prstGeom>
        </p:spPr>
        <p:txBody>
          <a:bodyPr lIns="0" tIns="0" rIns="0" bIns="0" rtlCol="0" anchor="t">
            <a:spAutoFit/>
          </a:bodyPr>
          <a:lstStyle/>
          <a:p>
            <a:pPr algn="ctr">
              <a:lnSpc>
                <a:spcPts val="4198"/>
              </a:lnSpc>
            </a:pPr>
            <a:r>
              <a:rPr lang="en-US" sz="2999" spc="10">
                <a:solidFill>
                  <a:srgbClr val="3275C5"/>
                </a:solidFill>
                <a:latin typeface="Source Sans Pro"/>
                <a:ea typeface="Source Sans Pro"/>
                <a:cs typeface="Source Sans Pro"/>
                <a:sym typeface="Source Sans Pro"/>
              </a:rPr>
              <a:t>Product Catalog Management</a:t>
            </a:r>
          </a:p>
        </p:txBody>
      </p:sp>
      <p:sp>
        <p:nvSpPr>
          <p:cNvPr id="11" name="TextBox 11"/>
          <p:cNvSpPr txBox="1"/>
          <p:nvPr/>
        </p:nvSpPr>
        <p:spPr>
          <a:xfrm>
            <a:off x="440061" y="8722829"/>
            <a:ext cx="5114123" cy="1285859"/>
          </a:xfrm>
          <a:prstGeom prst="rect">
            <a:avLst/>
          </a:prstGeom>
        </p:spPr>
        <p:txBody>
          <a:bodyPr lIns="0" tIns="0" rIns="0" bIns="0" rtlCol="0" anchor="t">
            <a:spAutoFit/>
          </a:bodyPr>
          <a:lstStyle/>
          <a:p>
            <a:pPr algn="ctr">
              <a:lnSpc>
                <a:spcPts val="3448"/>
              </a:lnSpc>
            </a:pPr>
            <a:r>
              <a:rPr lang="en-US" sz="2999" spc="8">
                <a:solidFill>
                  <a:srgbClr val="3275C5"/>
                </a:solidFill>
                <a:latin typeface="Source Sans Pro"/>
                <a:ea typeface="Source Sans Pro"/>
                <a:cs typeface="Source Sans Pro"/>
                <a:sym typeface="Source Sans Pro"/>
              </a:rPr>
              <a:t>Automated Response System.</a:t>
            </a:r>
          </a:p>
          <a:p>
            <a:pPr algn="ctr">
              <a:lnSpc>
                <a:spcPts val="3448"/>
              </a:lnSpc>
            </a:pPr>
            <a:endParaRPr lang="en-US" sz="2999" spc="8">
              <a:solidFill>
                <a:srgbClr val="3275C5"/>
              </a:solidFill>
              <a:latin typeface="Source Sans Pro"/>
              <a:ea typeface="Source Sans Pro"/>
              <a:cs typeface="Source Sans Pro"/>
              <a:sym typeface="Source Sans Pro"/>
            </a:endParaRPr>
          </a:p>
          <a:p>
            <a:pPr algn="ctr">
              <a:lnSpc>
                <a:spcPts val="3448"/>
              </a:lnSpc>
            </a:pPr>
            <a:endParaRPr lang="en-US" sz="2999" spc="8">
              <a:solidFill>
                <a:srgbClr val="3275C5"/>
              </a:solidFill>
              <a:latin typeface="Source Sans Pro"/>
              <a:ea typeface="Source Sans Pro"/>
              <a:cs typeface="Source Sans Pro"/>
              <a:sym typeface="Source Sans Pro"/>
            </a:endParaRPr>
          </a:p>
        </p:txBody>
      </p:sp>
      <p:sp>
        <p:nvSpPr>
          <p:cNvPr id="12" name="TextBox 12"/>
          <p:cNvSpPr txBox="1"/>
          <p:nvPr/>
        </p:nvSpPr>
        <p:spPr>
          <a:xfrm>
            <a:off x="6241705" y="8789497"/>
            <a:ext cx="5114123" cy="495275"/>
          </a:xfrm>
          <a:prstGeom prst="rect">
            <a:avLst/>
          </a:prstGeom>
        </p:spPr>
        <p:txBody>
          <a:bodyPr lIns="0" tIns="0" rIns="0" bIns="0" rtlCol="0" anchor="t">
            <a:spAutoFit/>
          </a:bodyPr>
          <a:lstStyle/>
          <a:p>
            <a:pPr algn="ctr">
              <a:lnSpc>
                <a:spcPts val="4198"/>
              </a:lnSpc>
            </a:pPr>
            <a:r>
              <a:rPr lang="en-US" sz="2999" spc="10">
                <a:solidFill>
                  <a:srgbClr val="3275C5"/>
                </a:solidFill>
                <a:latin typeface="Source Sans Pro"/>
                <a:ea typeface="Source Sans Pro"/>
                <a:cs typeface="Source Sans Pro"/>
                <a:sym typeface="Source Sans Pro"/>
              </a:rPr>
              <a:t>Customer Segmentation</a:t>
            </a:r>
          </a:p>
        </p:txBody>
      </p:sp>
      <p:sp>
        <p:nvSpPr>
          <p:cNvPr id="13" name="TextBox 13"/>
          <p:cNvSpPr txBox="1"/>
          <p:nvPr/>
        </p:nvSpPr>
        <p:spPr>
          <a:xfrm>
            <a:off x="841696" y="1786542"/>
            <a:ext cx="17158899" cy="1042786"/>
          </a:xfrm>
          <a:prstGeom prst="rect">
            <a:avLst/>
          </a:prstGeom>
        </p:spPr>
        <p:txBody>
          <a:bodyPr lIns="0" tIns="0" rIns="0" bIns="0" rtlCol="0" anchor="t">
            <a:spAutoFit/>
          </a:bodyPr>
          <a:lstStyle/>
          <a:p>
            <a:pPr algn="ctr">
              <a:lnSpc>
                <a:spcPts val="4198"/>
              </a:lnSpc>
              <a:spcBef>
                <a:spcPct val="0"/>
              </a:spcBef>
            </a:pPr>
            <a:r>
              <a:rPr lang="en-US" sz="2999" spc="11" dirty="0">
                <a:solidFill>
                  <a:srgbClr val="3275C5"/>
                </a:solidFill>
                <a:latin typeface="Source Sans Pro"/>
                <a:ea typeface="Source Sans Pro"/>
                <a:cs typeface="Source Sans Pro"/>
                <a:sym typeface="Source Sans Pro"/>
              </a:rPr>
              <a:t>ShopLINK leverages chatbot, NLP, and API integrations to handle customer interactions, segment users, and automate marketing.</a:t>
            </a:r>
          </a:p>
        </p:txBody>
      </p:sp>
      <p:sp>
        <p:nvSpPr>
          <p:cNvPr id="14" name="TextBox 14"/>
          <p:cNvSpPr txBox="1"/>
          <p:nvPr/>
        </p:nvSpPr>
        <p:spPr>
          <a:xfrm>
            <a:off x="935183" y="3169217"/>
            <a:ext cx="2138958" cy="679410"/>
          </a:xfrm>
          <a:prstGeom prst="rect">
            <a:avLst/>
          </a:prstGeom>
        </p:spPr>
        <p:txBody>
          <a:bodyPr lIns="0" tIns="0" rIns="0" bIns="0" rtlCol="0" anchor="t">
            <a:spAutoFit/>
          </a:bodyPr>
          <a:lstStyle/>
          <a:p>
            <a:pPr algn="ctr">
              <a:lnSpc>
                <a:spcPts val="5599"/>
              </a:lnSpc>
              <a:spcBef>
                <a:spcPct val="0"/>
              </a:spcBef>
            </a:pPr>
            <a:r>
              <a:rPr lang="en-US" sz="3998" b="1" spc="14" dirty="0">
                <a:solidFill>
                  <a:srgbClr val="064C7D"/>
                </a:solidFill>
                <a:latin typeface="Source Sans Pro Bold"/>
                <a:ea typeface="Source Sans Pro Bold"/>
                <a:cs typeface="Source Sans Pro Bold"/>
                <a:sym typeface="Source Sans Pro Bold"/>
              </a:rPr>
              <a:t>Features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grpSp>
        <p:nvGrpSpPr>
          <p:cNvPr id="2" name="Group 2"/>
          <p:cNvGrpSpPr/>
          <p:nvPr/>
        </p:nvGrpSpPr>
        <p:grpSpPr>
          <a:xfrm>
            <a:off x="0" y="285750"/>
            <a:ext cx="5715000" cy="3143250"/>
            <a:chOff x="0" y="0"/>
            <a:chExt cx="10672724" cy="5869998"/>
          </a:xfrm>
        </p:grpSpPr>
        <p:sp>
          <p:nvSpPr>
            <p:cNvPr id="3" name="Freeform 3"/>
            <p:cNvSpPr/>
            <p:nvPr/>
          </p:nvSpPr>
          <p:spPr>
            <a:xfrm>
              <a:off x="0" y="0"/>
              <a:ext cx="10672668" cy="5869989"/>
            </a:xfrm>
            <a:custGeom>
              <a:avLst/>
              <a:gdLst/>
              <a:ahLst/>
              <a:cxnLst/>
              <a:rect l="l" t="t" r="r" b="b"/>
              <a:pathLst>
                <a:path w="10672668" h="5869989">
                  <a:moveTo>
                    <a:pt x="10672668" y="2934995"/>
                  </a:moveTo>
                  <a:cubicBezTo>
                    <a:pt x="10672668" y="4555812"/>
                    <a:pt x="8283528" y="5869989"/>
                    <a:pt x="5336334" y="5869989"/>
                  </a:cubicBezTo>
                  <a:cubicBezTo>
                    <a:pt x="2389139" y="5869989"/>
                    <a:pt x="0" y="4555958"/>
                    <a:pt x="0" y="2934995"/>
                  </a:cubicBezTo>
                  <a:cubicBezTo>
                    <a:pt x="0" y="1314032"/>
                    <a:pt x="2389139" y="0"/>
                    <a:pt x="5336334" y="0"/>
                  </a:cubicBezTo>
                  <a:cubicBezTo>
                    <a:pt x="8283528" y="0"/>
                    <a:pt x="10672668" y="1314032"/>
                    <a:pt x="10672668" y="2934995"/>
                  </a:cubicBezTo>
                  <a:close/>
                </a:path>
              </a:pathLst>
            </a:custGeom>
            <a:blipFill>
              <a:blip r:embed="rId2"/>
              <a:stretch>
                <a:fillRect l="-19788" r="-12343"/>
              </a:stretch>
            </a:blipFill>
          </p:spPr>
        </p:sp>
      </p:grpSp>
      <p:sp>
        <p:nvSpPr>
          <p:cNvPr id="4" name="Freeform 4"/>
          <p:cNvSpPr/>
          <p:nvPr/>
        </p:nvSpPr>
        <p:spPr>
          <a:xfrm>
            <a:off x="11230173" y="5681464"/>
            <a:ext cx="4629840" cy="4286404"/>
          </a:xfrm>
          <a:custGeom>
            <a:avLst/>
            <a:gdLst/>
            <a:ahLst/>
            <a:cxnLst/>
            <a:rect l="l" t="t" r="r" b="b"/>
            <a:pathLst>
              <a:path w="4629840" h="4286404">
                <a:moveTo>
                  <a:pt x="0" y="0"/>
                </a:moveTo>
                <a:lnTo>
                  <a:pt x="4629839" y="0"/>
                </a:lnTo>
                <a:lnTo>
                  <a:pt x="4629839" y="4286404"/>
                </a:lnTo>
                <a:lnTo>
                  <a:pt x="0" y="4286404"/>
                </a:lnTo>
                <a:lnTo>
                  <a:pt x="0" y="0"/>
                </a:lnTo>
                <a:close/>
              </a:path>
            </a:pathLst>
          </a:custGeom>
          <a:blipFill>
            <a:blip r:embed="rId3"/>
            <a:stretch>
              <a:fillRect t="-6206" b="-1805"/>
            </a:stretch>
          </a:blipFill>
        </p:spPr>
      </p:sp>
      <p:sp>
        <p:nvSpPr>
          <p:cNvPr id="5" name="TextBox 5"/>
          <p:cNvSpPr txBox="1"/>
          <p:nvPr/>
        </p:nvSpPr>
        <p:spPr>
          <a:xfrm>
            <a:off x="4505493" y="1200150"/>
            <a:ext cx="13449360" cy="1193798"/>
          </a:xfrm>
          <a:prstGeom prst="rect">
            <a:avLst/>
          </a:prstGeom>
        </p:spPr>
        <p:txBody>
          <a:bodyPr lIns="0" tIns="0" rIns="0" bIns="0" rtlCol="0" anchor="t">
            <a:spAutoFit/>
          </a:bodyPr>
          <a:lstStyle/>
          <a:p>
            <a:pPr algn="ctr">
              <a:lnSpc>
                <a:spcPts val="9800"/>
              </a:lnSpc>
            </a:pPr>
            <a:r>
              <a:rPr lang="en-US" sz="7000" b="1">
                <a:solidFill>
                  <a:srgbClr val="56AAF0"/>
                </a:solidFill>
                <a:latin typeface="Source Sans Pro Bold"/>
                <a:ea typeface="Source Sans Pro Bold"/>
                <a:cs typeface="Source Sans Pro Bold"/>
                <a:sym typeface="Source Sans Pro Bold"/>
              </a:rPr>
              <a:t>Automated Response System</a:t>
            </a:r>
          </a:p>
        </p:txBody>
      </p:sp>
      <p:sp>
        <p:nvSpPr>
          <p:cNvPr id="6" name="TextBox 6"/>
          <p:cNvSpPr txBox="1"/>
          <p:nvPr/>
        </p:nvSpPr>
        <p:spPr>
          <a:xfrm>
            <a:off x="5603237" y="4109914"/>
            <a:ext cx="12351616" cy="1571551"/>
          </a:xfrm>
          <a:prstGeom prst="rect">
            <a:avLst/>
          </a:prstGeom>
        </p:spPr>
        <p:txBody>
          <a:bodyPr lIns="0" tIns="0" rIns="0" bIns="0" rtlCol="0" anchor="t">
            <a:spAutoFit/>
          </a:bodyPr>
          <a:lstStyle/>
          <a:p>
            <a:pPr algn="l">
              <a:lnSpc>
                <a:spcPts val="6300"/>
              </a:lnSpc>
            </a:pPr>
            <a:r>
              <a:rPr lang="en-US" sz="4500" spc="16">
                <a:solidFill>
                  <a:srgbClr val="3275C5"/>
                </a:solidFill>
                <a:latin typeface="Source Sans Pro"/>
                <a:ea typeface="Source Sans Pro"/>
                <a:cs typeface="Source Sans Pro"/>
                <a:sym typeface="Source Sans Pro"/>
              </a:rPr>
              <a:t>Automates customer queries via WhatsApp using Twilio API.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grpSp>
        <p:nvGrpSpPr>
          <p:cNvPr id="2" name="Group 2"/>
          <p:cNvGrpSpPr/>
          <p:nvPr/>
        </p:nvGrpSpPr>
        <p:grpSpPr>
          <a:xfrm>
            <a:off x="0" y="285750"/>
            <a:ext cx="5715000" cy="3143250"/>
            <a:chOff x="0" y="0"/>
            <a:chExt cx="7960145" cy="4378080"/>
          </a:xfrm>
        </p:grpSpPr>
        <p:sp>
          <p:nvSpPr>
            <p:cNvPr id="3" name="Freeform 3"/>
            <p:cNvSpPr/>
            <p:nvPr/>
          </p:nvSpPr>
          <p:spPr>
            <a:xfrm>
              <a:off x="0" y="0"/>
              <a:ext cx="7960102" cy="4378073"/>
            </a:xfrm>
            <a:custGeom>
              <a:avLst/>
              <a:gdLst/>
              <a:ahLst/>
              <a:cxnLst/>
              <a:rect l="l" t="t" r="r" b="b"/>
              <a:pathLst>
                <a:path w="7960102" h="4378073">
                  <a:moveTo>
                    <a:pt x="7960102" y="2189037"/>
                  </a:moveTo>
                  <a:cubicBezTo>
                    <a:pt x="7960102" y="3397907"/>
                    <a:pt x="6178187" y="4378073"/>
                    <a:pt x="3980051" y="4378073"/>
                  </a:cubicBezTo>
                  <a:cubicBezTo>
                    <a:pt x="1781916" y="4378073"/>
                    <a:pt x="0" y="3398015"/>
                    <a:pt x="0" y="2189037"/>
                  </a:cubicBezTo>
                  <a:cubicBezTo>
                    <a:pt x="0" y="980057"/>
                    <a:pt x="1781916" y="0"/>
                    <a:pt x="3980051" y="0"/>
                  </a:cubicBezTo>
                  <a:cubicBezTo>
                    <a:pt x="6178187" y="0"/>
                    <a:pt x="7960102" y="980057"/>
                    <a:pt x="7960102" y="2189037"/>
                  </a:cubicBezTo>
                  <a:close/>
                </a:path>
              </a:pathLst>
            </a:custGeom>
            <a:blipFill>
              <a:blip r:embed="rId2"/>
              <a:stretch>
                <a:fillRect t="-3408" b="-3408"/>
              </a:stretch>
            </a:blipFill>
          </p:spPr>
        </p:sp>
      </p:grpSp>
      <p:sp>
        <p:nvSpPr>
          <p:cNvPr id="4" name="Freeform 4"/>
          <p:cNvSpPr/>
          <p:nvPr/>
        </p:nvSpPr>
        <p:spPr>
          <a:xfrm>
            <a:off x="12679592" y="6736991"/>
            <a:ext cx="5059927" cy="2846209"/>
          </a:xfrm>
          <a:custGeom>
            <a:avLst/>
            <a:gdLst/>
            <a:ahLst/>
            <a:cxnLst/>
            <a:rect l="l" t="t" r="r" b="b"/>
            <a:pathLst>
              <a:path w="5059927" h="2846209">
                <a:moveTo>
                  <a:pt x="0" y="0"/>
                </a:moveTo>
                <a:lnTo>
                  <a:pt x="5059926" y="0"/>
                </a:lnTo>
                <a:lnTo>
                  <a:pt x="5059926" y="2846208"/>
                </a:lnTo>
                <a:lnTo>
                  <a:pt x="0" y="2846208"/>
                </a:lnTo>
                <a:lnTo>
                  <a:pt x="0" y="0"/>
                </a:lnTo>
                <a:close/>
              </a:path>
            </a:pathLst>
          </a:custGeom>
          <a:blipFill>
            <a:blip r:embed="rId3"/>
            <a:stretch>
              <a:fillRect/>
            </a:stretch>
          </a:blipFill>
        </p:spPr>
      </p:sp>
      <p:sp>
        <p:nvSpPr>
          <p:cNvPr id="5" name="Freeform 5"/>
          <p:cNvSpPr/>
          <p:nvPr/>
        </p:nvSpPr>
        <p:spPr>
          <a:xfrm>
            <a:off x="12679592" y="6736991"/>
            <a:ext cx="5059927" cy="2793501"/>
          </a:xfrm>
          <a:custGeom>
            <a:avLst/>
            <a:gdLst/>
            <a:ahLst/>
            <a:cxnLst/>
            <a:rect l="l" t="t" r="r" b="b"/>
            <a:pathLst>
              <a:path w="5059927" h="2793501">
                <a:moveTo>
                  <a:pt x="0" y="0"/>
                </a:moveTo>
                <a:lnTo>
                  <a:pt x="5059926" y="0"/>
                </a:lnTo>
                <a:lnTo>
                  <a:pt x="5059926" y="2793501"/>
                </a:lnTo>
                <a:lnTo>
                  <a:pt x="0" y="2793501"/>
                </a:lnTo>
                <a:lnTo>
                  <a:pt x="0" y="0"/>
                </a:lnTo>
                <a:close/>
              </a:path>
            </a:pathLst>
          </a:custGeom>
          <a:blipFill>
            <a:blip r:embed="rId4"/>
            <a:stretch>
              <a:fillRect/>
            </a:stretch>
          </a:blipFill>
        </p:spPr>
      </p:sp>
      <p:sp>
        <p:nvSpPr>
          <p:cNvPr id="6" name="TextBox 6"/>
          <p:cNvSpPr txBox="1"/>
          <p:nvPr/>
        </p:nvSpPr>
        <p:spPr>
          <a:xfrm>
            <a:off x="6263482" y="1209675"/>
            <a:ext cx="9738518" cy="1184275"/>
          </a:xfrm>
          <a:prstGeom prst="rect">
            <a:avLst/>
          </a:prstGeom>
        </p:spPr>
        <p:txBody>
          <a:bodyPr lIns="0" tIns="0" rIns="0" bIns="0" rtlCol="0" anchor="t">
            <a:spAutoFit/>
          </a:bodyPr>
          <a:lstStyle/>
          <a:p>
            <a:pPr algn="ctr">
              <a:lnSpc>
                <a:spcPts val="9799"/>
              </a:lnSpc>
            </a:pPr>
            <a:r>
              <a:rPr lang="en-US" sz="6999" b="1">
                <a:solidFill>
                  <a:srgbClr val="56AAF0"/>
                </a:solidFill>
                <a:latin typeface="Source Sans Pro Bold"/>
                <a:ea typeface="Source Sans Pro Bold"/>
                <a:cs typeface="Source Sans Pro Bold"/>
                <a:sym typeface="Source Sans Pro Bold"/>
              </a:rPr>
              <a:t>Customer Segmentation</a:t>
            </a:r>
          </a:p>
        </p:txBody>
      </p:sp>
      <p:sp>
        <p:nvSpPr>
          <p:cNvPr id="7" name="TextBox 7"/>
          <p:cNvSpPr txBox="1"/>
          <p:nvPr/>
        </p:nvSpPr>
        <p:spPr>
          <a:xfrm>
            <a:off x="5715000" y="3114712"/>
            <a:ext cx="12024518" cy="1564274"/>
          </a:xfrm>
          <a:prstGeom prst="rect">
            <a:avLst/>
          </a:prstGeom>
        </p:spPr>
        <p:txBody>
          <a:bodyPr lIns="0" tIns="0" rIns="0" bIns="0" rtlCol="0" anchor="t">
            <a:spAutoFit/>
          </a:bodyPr>
          <a:lstStyle/>
          <a:p>
            <a:pPr algn="l">
              <a:lnSpc>
                <a:spcPts val="6300"/>
              </a:lnSpc>
              <a:spcBef>
                <a:spcPct val="0"/>
              </a:spcBef>
            </a:pPr>
            <a:r>
              <a:rPr lang="en-US" sz="4500" spc="16" dirty="0">
                <a:solidFill>
                  <a:srgbClr val="3275C5"/>
                </a:solidFill>
                <a:latin typeface="Source Sans Pro"/>
                <a:ea typeface="Source Sans Pro"/>
                <a:cs typeface="Source Sans Pro"/>
                <a:sym typeface="Source Sans Pro"/>
              </a:rPr>
              <a:t>Analyzes customer data and clusters them using MeaningCloud API Text Classification.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grpSp>
        <p:nvGrpSpPr>
          <p:cNvPr id="2" name="Group 2"/>
          <p:cNvGrpSpPr/>
          <p:nvPr/>
        </p:nvGrpSpPr>
        <p:grpSpPr>
          <a:xfrm>
            <a:off x="0" y="285750"/>
            <a:ext cx="5715000" cy="3143250"/>
            <a:chOff x="0" y="0"/>
            <a:chExt cx="12468918" cy="6857905"/>
          </a:xfrm>
        </p:grpSpPr>
        <p:sp>
          <p:nvSpPr>
            <p:cNvPr id="3" name="Freeform 3"/>
            <p:cNvSpPr/>
            <p:nvPr/>
          </p:nvSpPr>
          <p:spPr>
            <a:xfrm>
              <a:off x="0" y="0"/>
              <a:ext cx="12468853" cy="6857895"/>
            </a:xfrm>
            <a:custGeom>
              <a:avLst/>
              <a:gdLst/>
              <a:ahLst/>
              <a:cxnLst/>
              <a:rect l="l" t="t" r="r" b="b"/>
              <a:pathLst>
                <a:path w="12468853" h="6857895">
                  <a:moveTo>
                    <a:pt x="12468853" y="3428947"/>
                  </a:moveTo>
                  <a:cubicBezTo>
                    <a:pt x="12468853" y="5322545"/>
                    <a:pt x="9677626" y="6857895"/>
                    <a:pt x="6234426" y="6857895"/>
                  </a:cubicBezTo>
                  <a:cubicBezTo>
                    <a:pt x="2791226" y="6857895"/>
                    <a:pt x="0" y="5322715"/>
                    <a:pt x="0" y="3428947"/>
                  </a:cubicBezTo>
                  <a:cubicBezTo>
                    <a:pt x="0" y="1535180"/>
                    <a:pt x="2791226" y="0"/>
                    <a:pt x="6234426" y="0"/>
                  </a:cubicBezTo>
                  <a:cubicBezTo>
                    <a:pt x="9677626" y="0"/>
                    <a:pt x="12468853" y="1535180"/>
                    <a:pt x="12468853" y="3428947"/>
                  </a:cubicBezTo>
                  <a:close/>
                </a:path>
              </a:pathLst>
            </a:custGeom>
            <a:blipFill>
              <a:blip r:embed="rId2"/>
              <a:stretch>
                <a:fillRect l="-13037" r="-13037"/>
              </a:stretch>
            </a:blipFill>
          </p:spPr>
        </p:sp>
      </p:grpSp>
      <p:sp>
        <p:nvSpPr>
          <p:cNvPr id="4" name="Freeform 4"/>
          <p:cNvSpPr/>
          <p:nvPr/>
        </p:nvSpPr>
        <p:spPr>
          <a:xfrm>
            <a:off x="12673754" y="5336057"/>
            <a:ext cx="4908228" cy="4568606"/>
          </a:xfrm>
          <a:custGeom>
            <a:avLst/>
            <a:gdLst/>
            <a:ahLst/>
            <a:cxnLst/>
            <a:rect l="l" t="t" r="r" b="b"/>
            <a:pathLst>
              <a:path w="4908228" h="4568606">
                <a:moveTo>
                  <a:pt x="0" y="0"/>
                </a:moveTo>
                <a:lnTo>
                  <a:pt x="4908228" y="0"/>
                </a:lnTo>
                <a:lnTo>
                  <a:pt x="4908228" y="4568607"/>
                </a:lnTo>
                <a:lnTo>
                  <a:pt x="0" y="4568607"/>
                </a:lnTo>
                <a:lnTo>
                  <a:pt x="0" y="0"/>
                </a:lnTo>
                <a:close/>
              </a:path>
            </a:pathLst>
          </a:custGeom>
          <a:blipFill>
            <a:blip r:embed="rId3"/>
            <a:stretch>
              <a:fillRect t="-33040" b="-1444"/>
            </a:stretch>
          </a:blipFill>
        </p:spPr>
      </p:sp>
      <p:sp>
        <p:nvSpPr>
          <p:cNvPr id="5" name="TextBox 5"/>
          <p:cNvSpPr txBox="1"/>
          <p:nvPr/>
        </p:nvSpPr>
        <p:spPr>
          <a:xfrm>
            <a:off x="5283122" y="1209675"/>
            <a:ext cx="13004878" cy="1184275"/>
          </a:xfrm>
          <a:prstGeom prst="rect">
            <a:avLst/>
          </a:prstGeom>
        </p:spPr>
        <p:txBody>
          <a:bodyPr lIns="0" tIns="0" rIns="0" bIns="0" rtlCol="0" anchor="t">
            <a:spAutoFit/>
          </a:bodyPr>
          <a:lstStyle/>
          <a:p>
            <a:pPr algn="ctr">
              <a:lnSpc>
                <a:spcPts val="9799"/>
              </a:lnSpc>
            </a:pPr>
            <a:r>
              <a:rPr lang="en-US" sz="6999" b="1">
                <a:solidFill>
                  <a:srgbClr val="56AAF0"/>
                </a:solidFill>
                <a:latin typeface="Source Sans Pro Bold"/>
                <a:ea typeface="Source Sans Pro Bold"/>
                <a:cs typeface="Source Sans Pro Bold"/>
                <a:sym typeface="Source Sans Pro Bold"/>
              </a:rPr>
              <a:t>Product Catalog Management</a:t>
            </a:r>
          </a:p>
        </p:txBody>
      </p:sp>
      <p:sp>
        <p:nvSpPr>
          <p:cNvPr id="6" name="TextBox 6"/>
          <p:cNvSpPr txBox="1"/>
          <p:nvPr/>
        </p:nvSpPr>
        <p:spPr>
          <a:xfrm>
            <a:off x="6064572" y="3899758"/>
            <a:ext cx="12573000" cy="2371688"/>
          </a:xfrm>
          <a:prstGeom prst="rect">
            <a:avLst/>
          </a:prstGeom>
        </p:spPr>
        <p:txBody>
          <a:bodyPr lIns="0" tIns="0" rIns="0" bIns="0" rtlCol="0" anchor="t">
            <a:spAutoFit/>
          </a:bodyPr>
          <a:lstStyle/>
          <a:p>
            <a:pPr algn="l">
              <a:lnSpc>
                <a:spcPts val="6300"/>
              </a:lnSpc>
              <a:spcBef>
                <a:spcPct val="0"/>
              </a:spcBef>
            </a:pPr>
            <a:r>
              <a:rPr lang="en-US" sz="4500" spc="16">
                <a:solidFill>
                  <a:srgbClr val="3275C5"/>
                </a:solidFill>
                <a:latin typeface="Source Sans Pro"/>
                <a:ea typeface="Source Sans Pro"/>
                <a:cs typeface="Source Sans Pro"/>
                <a:sym typeface="Source Sans Pro"/>
              </a:rPr>
              <a:t>Manages and updates product information via Whapi API.</a:t>
            </a:r>
          </a:p>
          <a:p>
            <a:pPr algn="l">
              <a:lnSpc>
                <a:spcPts val="6299"/>
              </a:lnSpc>
              <a:spcBef>
                <a:spcPct val="0"/>
              </a:spcBef>
            </a:pPr>
            <a:endParaRPr lang="en-US" sz="4500" spc="16">
              <a:solidFill>
                <a:srgbClr val="3275C5"/>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537920" y="1636712"/>
            <a:ext cx="5334000" cy="2434244"/>
          </a:xfrm>
          <a:custGeom>
            <a:avLst/>
            <a:gdLst/>
            <a:ahLst/>
            <a:cxnLst/>
            <a:rect l="l" t="t" r="r" b="b"/>
            <a:pathLst>
              <a:path w="5334000" h="2434244">
                <a:moveTo>
                  <a:pt x="0" y="0"/>
                </a:moveTo>
                <a:lnTo>
                  <a:pt x="5334000" y="0"/>
                </a:lnTo>
                <a:lnTo>
                  <a:pt x="5334000" y="2434244"/>
                </a:lnTo>
                <a:lnTo>
                  <a:pt x="0" y="2434244"/>
                </a:lnTo>
                <a:lnTo>
                  <a:pt x="0" y="0"/>
                </a:lnTo>
                <a:close/>
              </a:path>
            </a:pathLst>
          </a:custGeom>
          <a:blipFill>
            <a:blip r:embed="rId2">
              <a:extLst>
                <a:ext uri="{96DAC541-7B7A-43D3-8B79-37D633B846F1}">
                  <asvg:svgBlip xmlns:asvg="http://schemas.microsoft.com/office/drawing/2016/SVG/main" r:embed="rId3"/>
                </a:ext>
              </a:extLst>
            </a:blip>
            <a:stretch>
              <a:fillRect t="-130" b="-130"/>
            </a:stretch>
          </a:blipFill>
        </p:spPr>
      </p:sp>
      <p:grpSp>
        <p:nvGrpSpPr>
          <p:cNvPr id="3" name="Group 3"/>
          <p:cNvGrpSpPr/>
          <p:nvPr/>
        </p:nvGrpSpPr>
        <p:grpSpPr>
          <a:xfrm>
            <a:off x="1109150" y="2104685"/>
            <a:ext cx="1661009" cy="1438360"/>
            <a:chOff x="0" y="0"/>
            <a:chExt cx="2760353" cy="2390343"/>
          </a:xfrm>
        </p:grpSpPr>
        <p:sp>
          <p:nvSpPr>
            <p:cNvPr id="4" name="Freeform 4"/>
            <p:cNvSpPr/>
            <p:nvPr/>
          </p:nvSpPr>
          <p:spPr>
            <a:xfrm>
              <a:off x="0" y="0"/>
              <a:ext cx="2760345" cy="2390394"/>
            </a:xfrm>
            <a:custGeom>
              <a:avLst/>
              <a:gdLst/>
              <a:ahLst/>
              <a:cxnLst/>
              <a:rect l="l" t="t" r="r" b="b"/>
              <a:pathLst>
                <a:path w="2760345" h="2390394">
                  <a:moveTo>
                    <a:pt x="2070227" y="0"/>
                  </a:moveTo>
                  <a:lnTo>
                    <a:pt x="690118" y="0"/>
                  </a:lnTo>
                  <a:lnTo>
                    <a:pt x="0" y="1195197"/>
                  </a:lnTo>
                  <a:lnTo>
                    <a:pt x="690118" y="2390394"/>
                  </a:lnTo>
                  <a:lnTo>
                    <a:pt x="2070227" y="2390394"/>
                  </a:lnTo>
                  <a:lnTo>
                    <a:pt x="2760345" y="1195197"/>
                  </a:lnTo>
                  <a:close/>
                </a:path>
              </a:pathLst>
            </a:custGeom>
            <a:blipFill>
              <a:blip r:embed="rId4"/>
              <a:stretch>
                <a:fillRect l="-14884" r="-14884" b="2"/>
              </a:stretch>
            </a:blipFill>
          </p:spPr>
        </p:sp>
      </p:grpSp>
      <p:sp>
        <p:nvSpPr>
          <p:cNvPr id="5" name="Freeform 5"/>
          <p:cNvSpPr/>
          <p:nvPr/>
        </p:nvSpPr>
        <p:spPr>
          <a:xfrm>
            <a:off x="9737506" y="2669139"/>
            <a:ext cx="5334000" cy="2434244"/>
          </a:xfrm>
          <a:custGeom>
            <a:avLst/>
            <a:gdLst/>
            <a:ahLst/>
            <a:cxnLst/>
            <a:rect l="l" t="t" r="r" b="b"/>
            <a:pathLst>
              <a:path w="5334000" h="2434244">
                <a:moveTo>
                  <a:pt x="0" y="0"/>
                </a:moveTo>
                <a:lnTo>
                  <a:pt x="5334000" y="0"/>
                </a:lnTo>
                <a:lnTo>
                  <a:pt x="5334000" y="2434244"/>
                </a:lnTo>
                <a:lnTo>
                  <a:pt x="0" y="2434244"/>
                </a:lnTo>
                <a:lnTo>
                  <a:pt x="0" y="0"/>
                </a:lnTo>
                <a:close/>
              </a:path>
            </a:pathLst>
          </a:custGeom>
          <a:blipFill>
            <a:blip r:embed="rId2">
              <a:extLst>
                <a:ext uri="{96DAC541-7B7A-43D3-8B79-37D633B846F1}">
                  <asvg:svgBlip xmlns:asvg="http://schemas.microsoft.com/office/drawing/2016/SVG/main" r:embed="rId3"/>
                </a:ext>
              </a:extLst>
            </a:blip>
            <a:stretch>
              <a:fillRect t="-130" b="-130"/>
            </a:stretch>
          </a:blipFill>
        </p:spPr>
      </p:sp>
      <p:grpSp>
        <p:nvGrpSpPr>
          <p:cNvPr id="6" name="Group 6"/>
          <p:cNvGrpSpPr/>
          <p:nvPr/>
        </p:nvGrpSpPr>
        <p:grpSpPr>
          <a:xfrm>
            <a:off x="10054768" y="2936158"/>
            <a:ext cx="2070265" cy="1792757"/>
            <a:chOff x="0" y="0"/>
            <a:chExt cx="2760353" cy="2390343"/>
          </a:xfrm>
        </p:grpSpPr>
        <p:sp>
          <p:nvSpPr>
            <p:cNvPr id="7" name="Freeform 7"/>
            <p:cNvSpPr/>
            <p:nvPr/>
          </p:nvSpPr>
          <p:spPr>
            <a:xfrm>
              <a:off x="0" y="0"/>
              <a:ext cx="2760345" cy="2390394"/>
            </a:xfrm>
            <a:custGeom>
              <a:avLst/>
              <a:gdLst/>
              <a:ahLst/>
              <a:cxnLst/>
              <a:rect l="l" t="t" r="r" b="b"/>
              <a:pathLst>
                <a:path w="2760345" h="2390394">
                  <a:moveTo>
                    <a:pt x="2070227" y="0"/>
                  </a:moveTo>
                  <a:lnTo>
                    <a:pt x="690118" y="0"/>
                  </a:lnTo>
                  <a:lnTo>
                    <a:pt x="0" y="1195197"/>
                  </a:lnTo>
                  <a:lnTo>
                    <a:pt x="690118" y="2390394"/>
                  </a:lnTo>
                  <a:lnTo>
                    <a:pt x="2070227" y="2390394"/>
                  </a:lnTo>
                  <a:lnTo>
                    <a:pt x="2760345" y="1195197"/>
                  </a:lnTo>
                  <a:close/>
                </a:path>
              </a:pathLst>
            </a:custGeom>
            <a:blipFill>
              <a:blip r:embed="rId5"/>
              <a:stretch>
                <a:fillRect l="-14884" r="-14884" b="2"/>
              </a:stretch>
            </a:blipFill>
          </p:spPr>
        </p:sp>
      </p:grpSp>
      <p:grpSp>
        <p:nvGrpSpPr>
          <p:cNvPr id="8" name="Group 8"/>
          <p:cNvGrpSpPr/>
          <p:nvPr/>
        </p:nvGrpSpPr>
        <p:grpSpPr>
          <a:xfrm rot="-10800000">
            <a:off x="12592738" y="-611740"/>
            <a:ext cx="5871820" cy="3280879"/>
            <a:chOff x="0" y="0"/>
            <a:chExt cx="7829093" cy="4374505"/>
          </a:xfrm>
        </p:grpSpPr>
        <p:sp>
          <p:nvSpPr>
            <p:cNvPr id="9" name="Freeform 9"/>
            <p:cNvSpPr/>
            <p:nvPr/>
          </p:nvSpPr>
          <p:spPr>
            <a:xfrm>
              <a:off x="0" y="0"/>
              <a:ext cx="7829042" cy="4374515"/>
            </a:xfrm>
            <a:custGeom>
              <a:avLst/>
              <a:gdLst/>
              <a:ahLst/>
              <a:cxnLst/>
              <a:rect l="l" t="t" r="r" b="b"/>
              <a:pathLst>
                <a:path w="7829042" h="4374515">
                  <a:moveTo>
                    <a:pt x="0" y="0"/>
                  </a:moveTo>
                  <a:lnTo>
                    <a:pt x="7829042" y="0"/>
                  </a:lnTo>
                  <a:lnTo>
                    <a:pt x="7829042" y="4374515"/>
                  </a:lnTo>
                  <a:lnTo>
                    <a:pt x="0" y="4374515"/>
                  </a:lnTo>
                  <a:lnTo>
                    <a:pt x="0" y="0"/>
                  </a:lnTo>
                  <a:close/>
                </a:path>
              </a:pathLst>
            </a:custGeom>
            <a:blipFill>
              <a:blip r:embed="rId6"/>
              <a:stretch>
                <a:fillRect l="-66" r="-67"/>
              </a:stretch>
            </a:blipFill>
          </p:spPr>
        </p:sp>
      </p:grpSp>
      <p:grpSp>
        <p:nvGrpSpPr>
          <p:cNvPr id="10" name="Group 10"/>
          <p:cNvGrpSpPr/>
          <p:nvPr/>
        </p:nvGrpSpPr>
        <p:grpSpPr>
          <a:xfrm rot="-10800000">
            <a:off x="-165751" y="7636045"/>
            <a:ext cx="5871820" cy="3280879"/>
            <a:chOff x="0" y="0"/>
            <a:chExt cx="7829093" cy="4374505"/>
          </a:xfrm>
        </p:grpSpPr>
        <p:sp>
          <p:nvSpPr>
            <p:cNvPr id="11" name="Freeform 11"/>
            <p:cNvSpPr/>
            <p:nvPr/>
          </p:nvSpPr>
          <p:spPr>
            <a:xfrm flipH="1" flipV="1">
              <a:off x="0" y="0"/>
              <a:ext cx="7829042" cy="4374515"/>
            </a:xfrm>
            <a:custGeom>
              <a:avLst/>
              <a:gdLst/>
              <a:ahLst/>
              <a:cxnLst/>
              <a:rect l="l" t="t" r="r" b="b"/>
              <a:pathLst>
                <a:path w="7829042" h="4374515">
                  <a:moveTo>
                    <a:pt x="7829042" y="4374515"/>
                  </a:moveTo>
                  <a:lnTo>
                    <a:pt x="0" y="4374515"/>
                  </a:lnTo>
                  <a:lnTo>
                    <a:pt x="0" y="0"/>
                  </a:lnTo>
                  <a:lnTo>
                    <a:pt x="7829042" y="0"/>
                  </a:lnTo>
                  <a:lnTo>
                    <a:pt x="7829042" y="4374515"/>
                  </a:lnTo>
                  <a:close/>
                </a:path>
              </a:pathLst>
            </a:custGeom>
            <a:blipFill>
              <a:blip r:embed="rId6"/>
              <a:stretch>
                <a:fillRect l="-66" r="-67"/>
              </a:stretch>
            </a:blipFill>
          </p:spPr>
        </p:sp>
      </p:grpSp>
      <p:sp>
        <p:nvSpPr>
          <p:cNvPr id="13" name="Freeform 13"/>
          <p:cNvSpPr/>
          <p:nvPr/>
        </p:nvSpPr>
        <p:spPr>
          <a:xfrm>
            <a:off x="1252375" y="5412896"/>
            <a:ext cx="1488923" cy="403487"/>
          </a:xfrm>
          <a:custGeom>
            <a:avLst/>
            <a:gdLst/>
            <a:ahLst/>
            <a:cxnLst/>
            <a:rect l="l" t="t" r="r" b="b"/>
            <a:pathLst>
              <a:path w="1488923" h="403487">
                <a:moveTo>
                  <a:pt x="0" y="0"/>
                </a:moveTo>
                <a:lnTo>
                  <a:pt x="1488923" y="0"/>
                </a:lnTo>
                <a:lnTo>
                  <a:pt x="1488923" y="403486"/>
                </a:lnTo>
                <a:lnTo>
                  <a:pt x="0" y="403486"/>
                </a:lnTo>
                <a:lnTo>
                  <a:pt x="0" y="0"/>
                </a:lnTo>
                <a:close/>
              </a:path>
            </a:pathLst>
          </a:custGeom>
          <a:blipFill>
            <a:blip r:embed="rId7"/>
            <a:stretch>
              <a:fillRect/>
            </a:stretch>
          </a:blipFill>
        </p:spPr>
      </p:sp>
      <p:sp>
        <p:nvSpPr>
          <p:cNvPr id="15" name="Freeform 15"/>
          <p:cNvSpPr/>
          <p:nvPr/>
        </p:nvSpPr>
        <p:spPr>
          <a:xfrm>
            <a:off x="1586596" y="7251763"/>
            <a:ext cx="820481" cy="820481"/>
          </a:xfrm>
          <a:custGeom>
            <a:avLst/>
            <a:gdLst/>
            <a:ahLst/>
            <a:cxnLst/>
            <a:rect l="l" t="t" r="r" b="b"/>
            <a:pathLst>
              <a:path w="820481" h="820481">
                <a:moveTo>
                  <a:pt x="0" y="0"/>
                </a:moveTo>
                <a:lnTo>
                  <a:pt x="820481" y="0"/>
                </a:lnTo>
                <a:lnTo>
                  <a:pt x="820481" y="820481"/>
                </a:lnTo>
                <a:lnTo>
                  <a:pt x="0" y="820481"/>
                </a:lnTo>
                <a:lnTo>
                  <a:pt x="0" y="0"/>
                </a:lnTo>
                <a:close/>
              </a:path>
            </a:pathLst>
          </a:custGeom>
          <a:blipFill>
            <a:blip r:embed="rId8"/>
            <a:stretch>
              <a:fillRect/>
            </a:stretch>
          </a:blipFill>
        </p:spPr>
      </p:sp>
      <p:sp>
        <p:nvSpPr>
          <p:cNvPr id="16" name="TextBox 16"/>
          <p:cNvSpPr txBox="1"/>
          <p:nvPr/>
        </p:nvSpPr>
        <p:spPr>
          <a:xfrm>
            <a:off x="2416928" y="2300484"/>
            <a:ext cx="3289141" cy="672466"/>
          </a:xfrm>
          <a:prstGeom prst="rect">
            <a:avLst/>
          </a:prstGeom>
        </p:spPr>
        <p:txBody>
          <a:bodyPr lIns="0" tIns="0" rIns="0" bIns="0" rtlCol="0" anchor="t">
            <a:spAutoFit/>
          </a:bodyPr>
          <a:lstStyle/>
          <a:p>
            <a:pPr algn="ctr">
              <a:lnSpc>
                <a:spcPts val="5459"/>
              </a:lnSpc>
            </a:pPr>
            <a:r>
              <a:rPr lang="en-US" sz="3899" spc="194" dirty="0">
                <a:solidFill>
                  <a:srgbClr val="FCFEFF"/>
                </a:solidFill>
                <a:latin typeface="Dynamo Medium"/>
                <a:ea typeface="Dynamo Medium"/>
                <a:cs typeface="Dynamo Medium"/>
                <a:sym typeface="Dynamo Medium"/>
              </a:rPr>
              <a:t>MERN</a:t>
            </a:r>
          </a:p>
        </p:txBody>
      </p:sp>
      <p:sp>
        <p:nvSpPr>
          <p:cNvPr id="17" name="TextBox 17"/>
          <p:cNvSpPr txBox="1"/>
          <p:nvPr/>
        </p:nvSpPr>
        <p:spPr>
          <a:xfrm>
            <a:off x="11929272" y="3392548"/>
            <a:ext cx="2971665" cy="873125"/>
          </a:xfrm>
          <a:prstGeom prst="rect">
            <a:avLst/>
          </a:prstGeom>
        </p:spPr>
        <p:txBody>
          <a:bodyPr lIns="0" tIns="0" rIns="0" bIns="0" rtlCol="0" anchor="t">
            <a:spAutoFit/>
          </a:bodyPr>
          <a:lstStyle/>
          <a:p>
            <a:pPr algn="ctr">
              <a:lnSpc>
                <a:spcPts val="7000"/>
              </a:lnSpc>
            </a:pPr>
            <a:r>
              <a:rPr lang="en-US" sz="4999" b="1" spc="250">
                <a:solidFill>
                  <a:srgbClr val="FCFEFF"/>
                </a:solidFill>
                <a:latin typeface="Dynamo Medium"/>
                <a:ea typeface="Dynamo Medium"/>
                <a:cs typeface="Dynamo Medium"/>
                <a:sym typeface="Dynamo Medium"/>
              </a:rPr>
              <a:t>APIs</a:t>
            </a:r>
          </a:p>
        </p:txBody>
      </p:sp>
      <p:sp>
        <p:nvSpPr>
          <p:cNvPr id="18" name="TextBox 18"/>
          <p:cNvSpPr txBox="1"/>
          <p:nvPr/>
        </p:nvSpPr>
        <p:spPr>
          <a:xfrm>
            <a:off x="10310278" y="5557489"/>
            <a:ext cx="6720565" cy="2297051"/>
          </a:xfrm>
          <a:prstGeom prst="rect">
            <a:avLst/>
          </a:prstGeom>
        </p:spPr>
        <p:txBody>
          <a:bodyPr lIns="0" tIns="0" rIns="0" bIns="0" rtlCol="0" anchor="t">
            <a:spAutoFit/>
          </a:bodyPr>
          <a:lstStyle/>
          <a:p>
            <a:pPr marL="715456" lvl="1" indent="-357728" algn="l">
              <a:lnSpc>
                <a:spcPts val="4639"/>
              </a:lnSpc>
              <a:buFont typeface="Arial"/>
              <a:buChar char="•"/>
            </a:pPr>
            <a:r>
              <a:rPr lang="en-US" sz="3313" b="1" spc="9">
                <a:solidFill>
                  <a:srgbClr val="064C7D"/>
                </a:solidFill>
                <a:latin typeface="Source Sans Pro Bold"/>
                <a:ea typeface="Source Sans Pro Bold"/>
                <a:cs typeface="Source Sans Pro Bold"/>
                <a:sym typeface="Source Sans Pro Bold"/>
              </a:rPr>
              <a:t>Twilio </a:t>
            </a:r>
            <a:r>
              <a:rPr lang="en-US" sz="3313" spc="9">
                <a:solidFill>
                  <a:srgbClr val="064C7D"/>
                </a:solidFill>
                <a:latin typeface="Source Sans Pro"/>
                <a:ea typeface="Source Sans Pro"/>
                <a:cs typeface="Source Sans Pro"/>
                <a:sym typeface="Source Sans Pro"/>
              </a:rPr>
              <a:t>for messaging</a:t>
            </a:r>
          </a:p>
          <a:p>
            <a:pPr marL="715456" lvl="1" indent="-357728" algn="l">
              <a:lnSpc>
                <a:spcPts val="4639"/>
              </a:lnSpc>
              <a:buFont typeface="Arial"/>
              <a:buChar char="•"/>
            </a:pPr>
            <a:r>
              <a:rPr lang="en-US" sz="3313" b="1" spc="9">
                <a:solidFill>
                  <a:srgbClr val="064C7D"/>
                </a:solidFill>
                <a:latin typeface="Source Sans Pro Bold"/>
                <a:ea typeface="Source Sans Pro Bold"/>
                <a:cs typeface="Source Sans Pro Bold"/>
                <a:sym typeface="Source Sans Pro Bold"/>
              </a:rPr>
              <a:t>MeaningCloud </a:t>
            </a:r>
            <a:r>
              <a:rPr lang="en-US" sz="3313" spc="9">
                <a:solidFill>
                  <a:srgbClr val="064C7D"/>
                </a:solidFill>
                <a:latin typeface="Source Sans Pro"/>
                <a:ea typeface="Source Sans Pro"/>
                <a:cs typeface="Source Sans Pro"/>
                <a:sym typeface="Source Sans Pro"/>
              </a:rPr>
              <a:t>for text analysis</a:t>
            </a:r>
          </a:p>
          <a:p>
            <a:pPr marL="715456" lvl="1" indent="-357728" algn="l">
              <a:lnSpc>
                <a:spcPts val="4639"/>
              </a:lnSpc>
              <a:buFont typeface="Arial"/>
              <a:buChar char="•"/>
            </a:pPr>
            <a:r>
              <a:rPr lang="en-US" sz="3313" b="1" spc="9">
                <a:solidFill>
                  <a:srgbClr val="064C7D"/>
                </a:solidFill>
                <a:latin typeface="Source Sans Pro Bold"/>
                <a:ea typeface="Source Sans Pro Bold"/>
                <a:cs typeface="Source Sans Pro Bold"/>
                <a:sym typeface="Source Sans Pro Bold"/>
              </a:rPr>
              <a:t>Whapi </a:t>
            </a:r>
            <a:r>
              <a:rPr lang="en-US" sz="3313" spc="9">
                <a:solidFill>
                  <a:srgbClr val="064C7D"/>
                </a:solidFill>
                <a:latin typeface="Source Sans Pro"/>
                <a:ea typeface="Source Sans Pro"/>
                <a:cs typeface="Source Sans Pro"/>
                <a:sym typeface="Source Sans Pro"/>
              </a:rPr>
              <a:t>for product catalog</a:t>
            </a:r>
          </a:p>
          <a:p>
            <a:pPr marL="715454" lvl="1" indent="-357727" algn="l">
              <a:lnSpc>
                <a:spcPts val="4639"/>
              </a:lnSpc>
              <a:buFont typeface="Arial"/>
              <a:buChar char="•"/>
            </a:pPr>
            <a:r>
              <a:rPr lang="en-US" sz="3313" b="1" spc="12">
                <a:solidFill>
                  <a:srgbClr val="064C7D"/>
                </a:solidFill>
                <a:latin typeface="Source Sans Pro Bold"/>
                <a:ea typeface="Source Sans Pro Bold"/>
                <a:cs typeface="Source Sans Pro Bold"/>
                <a:sym typeface="Source Sans Pro Bold"/>
              </a:rPr>
              <a:t>Tax Authority</a:t>
            </a:r>
            <a:r>
              <a:rPr lang="en-US" sz="3313" spc="12">
                <a:solidFill>
                  <a:srgbClr val="064C7D"/>
                </a:solidFill>
                <a:latin typeface="Source Sans Pro"/>
                <a:ea typeface="Source Sans Pro"/>
                <a:cs typeface="Source Sans Pro"/>
                <a:sym typeface="Source Sans Pro"/>
              </a:rPr>
              <a:t> for compliance</a:t>
            </a:r>
          </a:p>
        </p:txBody>
      </p:sp>
      <p:sp>
        <p:nvSpPr>
          <p:cNvPr id="19" name="TextBox 19"/>
          <p:cNvSpPr txBox="1"/>
          <p:nvPr/>
        </p:nvSpPr>
        <p:spPr>
          <a:xfrm>
            <a:off x="1028700" y="258762"/>
            <a:ext cx="10061200" cy="1377950"/>
          </a:xfrm>
          <a:prstGeom prst="rect">
            <a:avLst/>
          </a:prstGeom>
        </p:spPr>
        <p:txBody>
          <a:bodyPr lIns="0" tIns="0" rIns="0" bIns="0" rtlCol="0" anchor="t">
            <a:spAutoFit/>
          </a:bodyPr>
          <a:lstStyle/>
          <a:p>
            <a:pPr algn="ctr">
              <a:lnSpc>
                <a:spcPts val="11200"/>
              </a:lnSpc>
            </a:pPr>
            <a:r>
              <a:rPr lang="en-US" sz="8000" dirty="0">
                <a:solidFill>
                  <a:srgbClr val="56AAF0"/>
                </a:solidFill>
                <a:latin typeface="Source Sans Pro"/>
                <a:ea typeface="Source Sans Pro"/>
                <a:cs typeface="Source Sans Pro"/>
                <a:sym typeface="Source Sans Pro"/>
              </a:rPr>
              <a:t>System Architecture</a:t>
            </a:r>
          </a:p>
        </p:txBody>
      </p:sp>
      <p:sp>
        <p:nvSpPr>
          <p:cNvPr id="20" name="TextBox 20"/>
          <p:cNvSpPr txBox="1"/>
          <p:nvPr/>
        </p:nvSpPr>
        <p:spPr>
          <a:xfrm>
            <a:off x="2943573" y="4561115"/>
            <a:ext cx="5334000" cy="504177"/>
          </a:xfrm>
          <a:prstGeom prst="rect">
            <a:avLst/>
          </a:prstGeom>
        </p:spPr>
        <p:txBody>
          <a:bodyPr wrap="square" lIns="0" tIns="0" rIns="0" bIns="0" rtlCol="0" anchor="t">
            <a:spAutoFit/>
          </a:bodyPr>
          <a:lstStyle/>
          <a:p>
            <a:pPr algn="ctr">
              <a:lnSpc>
                <a:spcPts val="4198"/>
              </a:lnSpc>
              <a:spcBef>
                <a:spcPct val="0"/>
              </a:spcBef>
            </a:pPr>
            <a:r>
              <a:rPr lang="en-US" sz="2999" spc="11" dirty="0">
                <a:solidFill>
                  <a:srgbClr val="064C7D"/>
                </a:solidFill>
                <a:latin typeface="Source Sans Pro"/>
                <a:ea typeface="Source Sans Pro"/>
                <a:cs typeface="Source Sans Pro"/>
                <a:sym typeface="Source Sans Pro"/>
              </a:rPr>
              <a:t>BACK-END NODEJS and Express </a:t>
            </a:r>
          </a:p>
        </p:txBody>
      </p:sp>
      <p:sp>
        <p:nvSpPr>
          <p:cNvPr id="21" name="TextBox 21"/>
          <p:cNvSpPr txBox="1"/>
          <p:nvPr/>
        </p:nvSpPr>
        <p:spPr>
          <a:xfrm>
            <a:off x="2461129" y="5390813"/>
            <a:ext cx="4784711" cy="504177"/>
          </a:xfrm>
          <a:prstGeom prst="rect">
            <a:avLst/>
          </a:prstGeom>
        </p:spPr>
        <p:txBody>
          <a:bodyPr wrap="square" lIns="0" tIns="0" rIns="0" bIns="0" rtlCol="0" anchor="t">
            <a:spAutoFit/>
          </a:bodyPr>
          <a:lstStyle/>
          <a:p>
            <a:pPr algn="ctr">
              <a:lnSpc>
                <a:spcPts val="4198"/>
              </a:lnSpc>
              <a:spcBef>
                <a:spcPct val="0"/>
              </a:spcBef>
            </a:pPr>
            <a:r>
              <a:rPr lang="en-US" sz="2999" spc="11" dirty="0">
                <a:solidFill>
                  <a:srgbClr val="064C7D"/>
                </a:solidFill>
                <a:latin typeface="Source Sans Pro"/>
                <a:ea typeface="Source Sans Pro"/>
                <a:cs typeface="Source Sans Pro"/>
                <a:sym typeface="Source Sans Pro"/>
              </a:rPr>
              <a:t>BACK-END MONGODB</a:t>
            </a:r>
          </a:p>
        </p:txBody>
      </p:sp>
      <p:sp>
        <p:nvSpPr>
          <p:cNvPr id="22" name="TextBox 22"/>
          <p:cNvSpPr txBox="1"/>
          <p:nvPr/>
        </p:nvSpPr>
        <p:spPr>
          <a:xfrm>
            <a:off x="2769372" y="6389463"/>
            <a:ext cx="4334351" cy="504177"/>
          </a:xfrm>
          <a:prstGeom prst="rect">
            <a:avLst/>
          </a:prstGeom>
        </p:spPr>
        <p:txBody>
          <a:bodyPr lIns="0" tIns="0" rIns="0" bIns="0" rtlCol="0" anchor="t">
            <a:spAutoFit/>
          </a:bodyPr>
          <a:lstStyle/>
          <a:p>
            <a:pPr algn="ctr">
              <a:lnSpc>
                <a:spcPts val="4198"/>
              </a:lnSpc>
              <a:spcBef>
                <a:spcPct val="0"/>
              </a:spcBef>
            </a:pPr>
            <a:r>
              <a:rPr lang="en-US" sz="2999" spc="11" dirty="0">
                <a:solidFill>
                  <a:srgbClr val="064C7D"/>
                </a:solidFill>
                <a:latin typeface="Source Sans Pro"/>
                <a:ea typeface="Source Sans Pro"/>
                <a:cs typeface="Source Sans Pro"/>
                <a:sym typeface="Source Sans Pro"/>
              </a:rPr>
              <a:t>FRONT-END REACT-JS</a:t>
            </a:r>
          </a:p>
        </p:txBody>
      </p:sp>
      <p:sp>
        <p:nvSpPr>
          <p:cNvPr id="23" name="TextBox 23"/>
          <p:cNvSpPr txBox="1"/>
          <p:nvPr/>
        </p:nvSpPr>
        <p:spPr>
          <a:xfrm>
            <a:off x="2121552" y="7333147"/>
            <a:ext cx="5629989" cy="1042786"/>
          </a:xfrm>
          <a:prstGeom prst="rect">
            <a:avLst/>
          </a:prstGeom>
        </p:spPr>
        <p:txBody>
          <a:bodyPr wrap="square" lIns="0" tIns="0" rIns="0" bIns="0" rtlCol="0" anchor="t">
            <a:spAutoFit/>
          </a:bodyPr>
          <a:lstStyle/>
          <a:p>
            <a:pPr algn="ctr">
              <a:lnSpc>
                <a:spcPts val="4198"/>
              </a:lnSpc>
              <a:spcBef>
                <a:spcPct val="0"/>
              </a:spcBef>
            </a:pPr>
            <a:r>
              <a:rPr lang="en-US" sz="2999" spc="11" dirty="0">
                <a:solidFill>
                  <a:srgbClr val="064C7D"/>
                </a:solidFill>
                <a:latin typeface="Source Sans Pro"/>
                <a:ea typeface="Source Sans Pro"/>
                <a:cs typeface="Source Sans Pro"/>
                <a:sym typeface="Source Sans Pro"/>
              </a:rPr>
              <a:t>VISUAL STUDIO CODE FRAMEWORK</a:t>
            </a:r>
          </a:p>
        </p:txBody>
      </p:sp>
      <p:pic>
        <p:nvPicPr>
          <p:cNvPr id="1026" name="Picture 2" descr="A Comprehensive Guide to React for Complete Beginners | by Eric Flynn |  Medium">
            <a:extLst>
              <a:ext uri="{FF2B5EF4-FFF2-40B4-BE49-F238E27FC236}">
                <a16:creationId xmlns:a16="http://schemas.microsoft.com/office/drawing/2014/main" id="{12DE232E-B350-E1D8-A256-B9D0503143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4696" y="5985949"/>
            <a:ext cx="1856793" cy="1220077"/>
          </a:xfrm>
          <a:prstGeom prst="rect">
            <a:avLst/>
          </a:prstGeom>
          <a:noFill/>
          <a:extLst>
            <a:ext uri="{909E8E84-426E-40DD-AFC4-6F175D3DCCD1}">
              <a14:hiddenFill xmlns:a14="http://schemas.microsoft.com/office/drawing/2010/main">
                <a:solidFill>
                  <a:srgbClr val="FFFFFF"/>
                </a:solidFill>
              </a14:hiddenFill>
            </a:ext>
          </a:extLst>
        </p:spPr>
      </p:pic>
      <p:pic>
        <p:nvPicPr>
          <p:cNvPr id="25" name="תמונה 24">
            <a:extLst>
              <a:ext uri="{FF2B5EF4-FFF2-40B4-BE49-F238E27FC236}">
                <a16:creationId xmlns:a16="http://schemas.microsoft.com/office/drawing/2014/main" id="{DFE4D308-EC61-6184-67ED-4BCFE3364E9A}"/>
              </a:ext>
            </a:extLst>
          </p:cNvPr>
          <p:cNvPicPr>
            <a:picLocks noChangeAspect="1"/>
          </p:cNvPicPr>
          <p:nvPr/>
        </p:nvPicPr>
        <p:blipFill>
          <a:blip r:embed="rId10"/>
          <a:stretch>
            <a:fillRect/>
          </a:stretch>
        </p:blipFill>
        <p:spPr>
          <a:xfrm>
            <a:off x="537920" y="4194318"/>
            <a:ext cx="2555079" cy="107313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572</Words>
  <Application>Microsoft Office PowerPoint</Application>
  <PresentationFormat>מותאם אישית</PresentationFormat>
  <Paragraphs>75</Paragraphs>
  <Slides>25</Slides>
  <Notes>6</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25</vt:i4>
      </vt:variant>
    </vt:vector>
  </HeadingPairs>
  <TitlesOfParts>
    <vt:vector size="33" baseType="lpstr">
      <vt:lpstr>Dynamo Bold</vt:lpstr>
      <vt:lpstr>Dynamo Medium</vt:lpstr>
      <vt:lpstr>Arial</vt:lpstr>
      <vt:lpstr>Calibri</vt:lpstr>
      <vt:lpstr>Source Sans Pro Bold</vt:lpstr>
      <vt:lpstr>Arimo Bold</vt:lpstr>
      <vt:lpstr>Source Sans Pro</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סוף.pptx</dc:title>
  <cp:lastModifiedBy>גוליה שבאט</cp:lastModifiedBy>
  <cp:revision>4</cp:revision>
  <dcterms:created xsi:type="dcterms:W3CDTF">2006-08-16T00:00:00Z</dcterms:created>
  <dcterms:modified xsi:type="dcterms:W3CDTF">2024-09-21T20:06:36Z</dcterms:modified>
  <dc:identifier>DAGRR5MwlZc</dc:identifier>
</cp:coreProperties>
</file>